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1pPr>
    <a:lvl2pPr marL="0" marR="0" indent="45720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2pPr>
    <a:lvl3pPr marL="0" marR="0" indent="91440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3pPr>
    <a:lvl4pPr marL="0" marR="0" indent="137160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4pPr>
    <a:lvl5pPr marL="0" marR="0" indent="182880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5pPr>
    <a:lvl6pPr marL="0" marR="0" indent="228600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6pPr>
    <a:lvl7pPr marL="0" marR="0" indent="274320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7pPr>
    <a:lvl8pPr marL="0" marR="0" indent="320040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8pPr>
    <a:lvl9pPr marL="0" marR="0" indent="365760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b="def" i="def"/>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2" name="Shape 182"/>
          <p:cNvSpPr/>
          <p:nvPr>
            <p:ph type="sldImg"/>
          </p:nvPr>
        </p:nvSpPr>
        <p:spPr>
          <a:xfrm>
            <a:off x="1143000" y="685800"/>
            <a:ext cx="4572000" cy="3429000"/>
          </a:xfrm>
          <a:prstGeom prst="rect">
            <a:avLst/>
          </a:prstGeom>
        </p:spPr>
        <p:txBody>
          <a:bodyPr/>
          <a:lstStyle/>
          <a:p>
            <a:pPr/>
          </a:p>
        </p:txBody>
      </p:sp>
      <p:sp>
        <p:nvSpPr>
          <p:cNvPr id="183" name="Shape 1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prstGeom prst="rect">
            <a:avLst/>
          </a:prstGeom>
        </p:spPr>
        <p:txBody>
          <a:bodyPr/>
          <a:lstStyle/>
          <a:p>
            <a:pPr/>
            <a:r>
              <a:t>Presentation Title</a:t>
            </a:r>
          </a:p>
        </p:txBody>
      </p:sp>
      <p:sp>
        <p:nvSpPr>
          <p:cNvPr id="12" name="Body Level One…"/>
          <p:cNvSpPr txBox="1"/>
          <p:nvPr>
            <p:ph type="body" sz="quarter" idx="1" hasCustomPrompt="1"/>
          </p:nvPr>
        </p:nvSpPr>
        <p:spPr>
          <a:prstGeom prst="rect">
            <a:avLst/>
          </a:prstGeom>
        </p:spPr>
        <p:txBody>
          <a:bodyPr/>
          <a:lstStyle/>
          <a:p>
            <a:pPr/>
            <a:r>
              <a:t>Presentation Subtitle </a:t>
            </a:r>
          </a:p>
          <a:p>
            <a:pPr lvl="1"/>
            <a:r>
              <a:t/>
            </a:r>
          </a:p>
          <a:p>
            <a:pPr lvl="2"/>
            <a:r>
              <a:t/>
            </a:r>
          </a:p>
          <a:p>
            <a:pPr lvl="3"/>
            <a:r>
              <a:t/>
            </a:r>
          </a:p>
          <a:p>
            <a:pPr lvl="4"/>
            <a:r>
              <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107"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108" name="Slide Subtitle"/>
          <p:cNvSpPr txBox="1"/>
          <p:nvPr>
            <p:ph type="body" sz="quarter" idx="22" hasCustomPrompt="1"/>
          </p:nvPr>
        </p:nvSpPr>
        <p:spPr>
          <a:xfrm>
            <a:off x="1295400" y="3543455"/>
            <a:ext cx="21869400" cy="694056"/>
          </a:xfrm>
          <a:prstGeom prst="rect">
            <a:avLst/>
          </a:prstGeom>
        </p:spPr>
        <p:txBody>
          <a:bodyPr/>
          <a:lstStyle/>
          <a:p>
            <a:pPr/>
            <a:r>
              <a:t>Slide Subtitle </a:t>
            </a:r>
          </a:p>
        </p:txBody>
      </p:sp>
      <p:sp>
        <p:nvSpPr>
          <p:cNvPr id="10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10" name="Slide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Slide Title</a:t>
            </a:r>
          </a:p>
        </p:txBody>
      </p:sp>
      <p:sp>
        <p:nvSpPr>
          <p:cNvPr id="111"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FFFF"/>
        </a:solidFill>
      </p:bgPr>
    </p:bg>
    <p:spTree>
      <p:nvGrpSpPr>
        <p:cNvPr id="1" name=""/>
        <p:cNvGrpSpPr/>
        <p:nvPr/>
      </p:nvGrpSpPr>
      <p:grpSpPr>
        <a:xfrm>
          <a:off x="0" y="0"/>
          <a:ext cx="0" cy="0"/>
          <a:chOff x="0" y="0"/>
          <a:chExt cx="0" cy="0"/>
        </a:xfrm>
      </p:grpSpPr>
      <p:sp>
        <p:nvSpPr>
          <p:cNvPr id="118"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119" name="Agenda Subtitle"/>
          <p:cNvSpPr txBox="1"/>
          <p:nvPr>
            <p:ph type="body" sz="quarter" idx="22" hasCustomPrompt="1"/>
          </p:nvPr>
        </p:nvSpPr>
        <p:spPr>
          <a:xfrm>
            <a:off x="1295400" y="3543455"/>
            <a:ext cx="21869400" cy="694056"/>
          </a:xfrm>
          <a:prstGeom prst="rect">
            <a:avLst/>
          </a:prstGeom>
        </p:spPr>
        <p:txBody>
          <a:bodyPr/>
          <a:lstStyle/>
          <a:p>
            <a:pPr/>
            <a:r>
              <a:t>Agenda Subtitle</a:t>
            </a:r>
          </a:p>
        </p:txBody>
      </p:sp>
      <p:sp>
        <p:nvSpPr>
          <p:cNvPr id="120" name="Body Level One…"/>
          <p:cNvSpPr txBox="1"/>
          <p:nvPr>
            <p:ph type="body" idx="1" hasCustomPrompt="1"/>
          </p:nvPr>
        </p:nvSpPr>
        <p:spPr>
          <a:xfrm>
            <a:off x="1295400" y="5118100"/>
            <a:ext cx="21869400" cy="7137400"/>
          </a:xfrm>
          <a:prstGeom prst="rect">
            <a:avLst/>
          </a:prstGeom>
        </p:spPr>
        <p:txBody>
          <a:bodyPr/>
          <a:lstStyle>
            <a:lvl1pPr defTabSz="825500">
              <a:spcBef>
                <a:spcPts val="3200"/>
              </a:spcBef>
              <a:defRPr b="1" cap="none" spc="-53" sz="5400" u="sng">
                <a:latin typeface="+mn-lt"/>
                <a:ea typeface="+mn-ea"/>
                <a:cs typeface="+mn-cs"/>
                <a:sym typeface="Graphik"/>
              </a:defRPr>
            </a:lvl1pPr>
            <a:lvl2pPr defTabSz="825500">
              <a:spcBef>
                <a:spcPts val="3200"/>
              </a:spcBef>
              <a:defRPr b="1" cap="none" spc="-53" sz="5400" u="sng">
                <a:latin typeface="+mn-lt"/>
                <a:ea typeface="+mn-ea"/>
                <a:cs typeface="+mn-cs"/>
                <a:sym typeface="Graphik"/>
              </a:defRPr>
            </a:lvl2pPr>
            <a:lvl3pPr defTabSz="825500">
              <a:spcBef>
                <a:spcPts val="3200"/>
              </a:spcBef>
              <a:defRPr b="1" cap="none" spc="-53" sz="5400" u="sng">
                <a:latin typeface="+mn-lt"/>
                <a:ea typeface="+mn-ea"/>
                <a:cs typeface="+mn-cs"/>
                <a:sym typeface="Graphik"/>
              </a:defRPr>
            </a:lvl3pPr>
            <a:lvl4pPr defTabSz="825500">
              <a:spcBef>
                <a:spcPts val="3200"/>
              </a:spcBef>
              <a:defRPr b="1" cap="none" spc="-53" sz="5400" u="sng">
                <a:latin typeface="+mn-lt"/>
                <a:ea typeface="+mn-ea"/>
                <a:cs typeface="+mn-cs"/>
                <a:sym typeface="Graphik"/>
              </a:defRPr>
            </a:lvl4pPr>
            <a:lvl5pPr defTabSz="825500">
              <a:spcBef>
                <a:spcPts val="3200"/>
              </a:spcBef>
              <a:defRPr b="1" cap="none" spc="-53" sz="5400" u="sng">
                <a:latin typeface="+mn-lt"/>
                <a:ea typeface="+mn-ea"/>
                <a:cs typeface="+mn-cs"/>
                <a:sym typeface="Graphik"/>
              </a:defRPr>
            </a:lvl5pPr>
          </a:lstStyle>
          <a:p>
            <a:pPr/>
            <a:r>
              <a:t>Agenda Topics</a:t>
            </a:r>
          </a:p>
          <a:p>
            <a:pPr lvl="1"/>
            <a:r>
              <a:t/>
            </a:r>
          </a:p>
          <a:p>
            <a:pPr lvl="2"/>
            <a:r>
              <a:t/>
            </a:r>
          </a:p>
          <a:p>
            <a:pPr lvl="3"/>
            <a:r>
              <a:t/>
            </a:r>
          </a:p>
          <a:p>
            <a:pPr lvl="4"/>
            <a:r>
              <a:t/>
            </a:r>
          </a:p>
        </p:txBody>
      </p:sp>
      <p:sp>
        <p:nvSpPr>
          <p:cNvPr id="12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22" name="Agenda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Agenda Title</a:t>
            </a:r>
          </a:p>
        </p:txBody>
      </p:sp>
      <p:sp>
        <p:nvSpPr>
          <p:cNvPr id="123"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rgbClr val="FFFFFF"/>
        </a:solidFill>
      </p:bgPr>
    </p:bg>
    <p:spTree>
      <p:nvGrpSpPr>
        <p:cNvPr id="1" name=""/>
        <p:cNvGrpSpPr/>
        <p:nvPr/>
      </p:nvGrpSpPr>
      <p:grpSpPr>
        <a:xfrm>
          <a:off x="0" y="0"/>
          <a:ext cx="0" cy="0"/>
          <a:chOff x="0" y="0"/>
          <a:chExt cx="0" cy="0"/>
        </a:xfrm>
      </p:grpSpPr>
      <p:sp>
        <p:nvSpPr>
          <p:cNvPr id="130" name="Body Level One…"/>
          <p:cNvSpPr txBox="1"/>
          <p:nvPr>
            <p:ph type="body" sz="half" idx="1" hasCustomPrompt="1"/>
          </p:nvPr>
        </p:nvSpPr>
        <p:spPr>
          <a:xfrm>
            <a:off x="1298277" y="4927600"/>
            <a:ext cx="21863646" cy="3853767"/>
          </a:xfrm>
          <a:prstGeom prst="rect">
            <a:avLst/>
          </a:prstGeom>
        </p:spPr>
        <p:txBody>
          <a:bodyPr anchor="ctr"/>
          <a:lstStyle>
            <a:lvl1pPr algn="ctr" defTabSz="1160859">
              <a:defRPr b="1" spc="-408" sz="10200">
                <a:latin typeface="+mn-lt"/>
                <a:ea typeface="+mn-ea"/>
                <a:cs typeface="+mn-cs"/>
                <a:sym typeface="Graphik"/>
              </a:defRPr>
            </a:lvl1pPr>
            <a:lvl2pPr algn="ctr" defTabSz="1160859">
              <a:defRPr b="1" spc="-408" sz="10200">
                <a:latin typeface="+mn-lt"/>
                <a:ea typeface="+mn-ea"/>
                <a:cs typeface="+mn-cs"/>
                <a:sym typeface="Graphik"/>
              </a:defRPr>
            </a:lvl2pPr>
            <a:lvl3pPr algn="ctr" defTabSz="1160859">
              <a:defRPr b="1" spc="-408" sz="10200">
                <a:latin typeface="+mn-lt"/>
                <a:ea typeface="+mn-ea"/>
                <a:cs typeface="+mn-cs"/>
                <a:sym typeface="Graphik"/>
              </a:defRPr>
            </a:lvl3pPr>
            <a:lvl4pPr algn="ctr" defTabSz="1160859">
              <a:defRPr b="1" spc="-408" sz="10200">
                <a:latin typeface="+mn-lt"/>
                <a:ea typeface="+mn-ea"/>
                <a:cs typeface="+mn-cs"/>
                <a:sym typeface="Graphik"/>
              </a:defRPr>
            </a:lvl4pPr>
            <a:lvl5pPr algn="ctr" defTabSz="1160859">
              <a:defRPr b="1" spc="-408" sz="10200">
                <a:latin typeface="+mn-lt"/>
                <a:ea typeface="+mn-ea"/>
                <a:cs typeface="+mn-cs"/>
                <a:sym typeface="Graphik"/>
              </a:defRPr>
            </a:lvl5pPr>
          </a:lstStyle>
          <a:p>
            <a:pPr/>
            <a:r>
              <a:t>Statement</a:t>
            </a:r>
          </a:p>
          <a:p>
            <a:pPr lvl="1"/>
            <a:r>
              <a:t/>
            </a:r>
          </a:p>
          <a:p>
            <a:pPr lvl="2"/>
            <a:r>
              <a:t/>
            </a:r>
          </a:p>
          <a:p>
            <a:pPr lvl="3"/>
            <a:r>
              <a:t/>
            </a:r>
          </a:p>
          <a:p>
            <a:pPr lvl="4"/>
            <a:r>
              <a:t/>
            </a:r>
          </a:p>
        </p:txBody>
      </p:sp>
      <p:sp>
        <p:nvSpPr>
          <p:cNvPr id="131"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FFFF"/>
        </a:solidFill>
      </p:bgPr>
    </p:bg>
    <p:spTree>
      <p:nvGrpSpPr>
        <p:cNvPr id="1" name=""/>
        <p:cNvGrpSpPr/>
        <p:nvPr/>
      </p:nvGrpSpPr>
      <p:grpSpPr>
        <a:xfrm>
          <a:off x="0" y="0"/>
          <a:ext cx="0" cy="0"/>
          <a:chOff x="0" y="0"/>
          <a:chExt cx="0" cy="0"/>
        </a:xfrm>
      </p:grpSpPr>
      <p:sp>
        <p:nvSpPr>
          <p:cNvPr id="138" name="Body Level One…"/>
          <p:cNvSpPr txBox="1"/>
          <p:nvPr>
            <p:ph type="body" sz="half" idx="1" hasCustomPrompt="1"/>
          </p:nvPr>
        </p:nvSpPr>
        <p:spPr>
          <a:xfrm>
            <a:off x="1295400" y="3587043"/>
            <a:ext cx="21869400" cy="4730168"/>
          </a:xfrm>
          <a:prstGeom prst="rect">
            <a:avLst/>
          </a:prstGeom>
        </p:spPr>
        <p:txBody>
          <a:bodyPr anchor="b"/>
          <a:lstStyle>
            <a:lvl1pPr algn="ctr" defTabSz="825500">
              <a:lnSpc>
                <a:spcPct val="70000"/>
              </a:lnSpc>
              <a:defRPr b="1" spc="-448" sz="22400">
                <a:latin typeface="+mn-lt"/>
                <a:ea typeface="+mn-ea"/>
                <a:cs typeface="+mn-cs"/>
                <a:sym typeface="Graphik"/>
              </a:defRPr>
            </a:lvl1pPr>
            <a:lvl2pPr algn="ctr" defTabSz="825500">
              <a:lnSpc>
                <a:spcPct val="70000"/>
              </a:lnSpc>
              <a:defRPr b="1" spc="-448" sz="22400">
                <a:latin typeface="+mn-lt"/>
                <a:ea typeface="+mn-ea"/>
                <a:cs typeface="+mn-cs"/>
                <a:sym typeface="Graphik"/>
              </a:defRPr>
            </a:lvl2pPr>
            <a:lvl3pPr algn="ctr" defTabSz="825500">
              <a:lnSpc>
                <a:spcPct val="70000"/>
              </a:lnSpc>
              <a:defRPr b="1" spc="-448" sz="22400">
                <a:latin typeface="+mn-lt"/>
                <a:ea typeface="+mn-ea"/>
                <a:cs typeface="+mn-cs"/>
                <a:sym typeface="Graphik"/>
              </a:defRPr>
            </a:lvl3pPr>
            <a:lvl4pPr algn="ctr" defTabSz="825500">
              <a:lnSpc>
                <a:spcPct val="70000"/>
              </a:lnSpc>
              <a:defRPr b="1" spc="-448" sz="22400">
                <a:latin typeface="+mn-lt"/>
                <a:ea typeface="+mn-ea"/>
                <a:cs typeface="+mn-cs"/>
                <a:sym typeface="Graphik"/>
              </a:defRPr>
            </a:lvl4pPr>
            <a:lvl5pPr algn="ctr" defTabSz="825500">
              <a:lnSpc>
                <a:spcPct val="70000"/>
              </a:lnSpc>
              <a:defRPr b="1" spc="-448" sz="22400">
                <a:latin typeface="+mn-lt"/>
                <a:ea typeface="+mn-ea"/>
                <a:cs typeface="+mn-cs"/>
                <a:sym typeface="Graphik"/>
              </a:defRPr>
            </a:lvl5pPr>
          </a:lstStyle>
          <a:p>
            <a:pPr/>
            <a:r>
              <a:t>100%</a:t>
            </a:r>
          </a:p>
          <a:p>
            <a:pPr lvl="1"/>
            <a:r>
              <a:t/>
            </a:r>
          </a:p>
          <a:p>
            <a:pPr lvl="2"/>
            <a:r>
              <a:t/>
            </a:r>
          </a:p>
          <a:p>
            <a:pPr lvl="3"/>
            <a:r>
              <a:t/>
            </a:r>
          </a:p>
          <a:p>
            <a:pPr lvl="4"/>
            <a:r>
              <a:t/>
            </a:r>
          </a:p>
        </p:txBody>
      </p:sp>
      <p:sp>
        <p:nvSpPr>
          <p:cNvPr id="13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40" name="Fact information"/>
          <p:cNvSpPr txBox="1"/>
          <p:nvPr>
            <p:ph type="body" sz="quarter" idx="21" hasCustomPrompt="1"/>
          </p:nvPr>
        </p:nvSpPr>
        <p:spPr>
          <a:xfrm>
            <a:off x="1295400" y="8117284"/>
            <a:ext cx="21869400" cy="592456"/>
          </a:xfrm>
          <a:prstGeom prst="rect">
            <a:avLst/>
          </a:prstGeom>
        </p:spPr>
        <p:txBody>
          <a:bodyPr/>
          <a:lstStyle>
            <a:lvl1pPr algn="ctr" defTabSz="490727">
              <a:spcBef>
                <a:spcPts val="2600"/>
              </a:spcBef>
              <a:defRPr spc="-88" sz="2940"/>
            </a:lvl1pPr>
          </a:lstStyle>
          <a:p>
            <a:pPr/>
            <a:r>
              <a:t>Fact information</a:t>
            </a:r>
          </a:p>
        </p:txBody>
      </p:sp>
      <p:sp>
        <p:nvSpPr>
          <p:cNvPr id="141"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FFFFFF"/>
        </a:solidFill>
      </p:bgPr>
    </p:bg>
    <p:spTree>
      <p:nvGrpSpPr>
        <p:cNvPr id="1" name=""/>
        <p:cNvGrpSpPr/>
        <p:nvPr/>
      </p:nvGrpSpPr>
      <p:grpSpPr>
        <a:xfrm>
          <a:off x="0" y="0"/>
          <a:ext cx="0" cy="0"/>
          <a:chOff x="0" y="0"/>
          <a:chExt cx="0" cy="0"/>
        </a:xfrm>
      </p:grpSpPr>
      <p:sp>
        <p:nvSpPr>
          <p:cNvPr id="148" name="Attribution"/>
          <p:cNvSpPr txBox="1"/>
          <p:nvPr>
            <p:ph type="body" sz="quarter" idx="21" hasCustomPrompt="1"/>
          </p:nvPr>
        </p:nvSpPr>
        <p:spPr>
          <a:xfrm>
            <a:off x="2252674" y="10353079"/>
            <a:ext cx="20691414" cy="567945"/>
          </a:xfrm>
          <a:prstGeom prst="rect">
            <a:avLst/>
          </a:prstGeom>
        </p:spPr>
        <p:txBody>
          <a:bodyPr/>
          <a:lstStyle>
            <a:lvl1pPr defTabSz="584200">
              <a:defRPr spc="-84" sz="2800"/>
            </a:lvl1pPr>
          </a:lstStyle>
          <a:p>
            <a:pPr/>
            <a:r>
              <a:t>Attribution </a:t>
            </a:r>
          </a:p>
        </p:txBody>
      </p:sp>
      <p:sp>
        <p:nvSpPr>
          <p:cNvPr id="14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50" name="Body Level One…"/>
          <p:cNvSpPr txBox="1"/>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b="1" i="1" spc="-532" sz="13300">
                <a:latin typeface="+mn-lt"/>
                <a:ea typeface="+mn-ea"/>
                <a:cs typeface="+mn-cs"/>
                <a:sym typeface="Graphik"/>
              </a:defRPr>
            </a:lvl1pPr>
            <a:lvl2pPr marL="714375" indent="-257175" defTabSz="1160859">
              <a:lnSpc>
                <a:spcPct val="70000"/>
              </a:lnSpc>
              <a:defRPr b="1" i="1" spc="-532" sz="13300">
                <a:latin typeface="+mn-lt"/>
                <a:ea typeface="+mn-ea"/>
                <a:cs typeface="+mn-cs"/>
                <a:sym typeface="Graphik"/>
              </a:defRPr>
            </a:lvl2pPr>
            <a:lvl3pPr marL="714375" indent="200025" defTabSz="1160859">
              <a:lnSpc>
                <a:spcPct val="70000"/>
              </a:lnSpc>
              <a:defRPr b="1" i="1" spc="-532" sz="13300">
                <a:latin typeface="+mn-lt"/>
                <a:ea typeface="+mn-ea"/>
                <a:cs typeface="+mn-cs"/>
                <a:sym typeface="Graphik"/>
              </a:defRPr>
            </a:lvl3pPr>
            <a:lvl4pPr marL="714375" indent="657225" defTabSz="1160859">
              <a:lnSpc>
                <a:spcPct val="70000"/>
              </a:lnSpc>
              <a:defRPr b="1" i="1" spc="-532" sz="13300">
                <a:latin typeface="+mn-lt"/>
                <a:ea typeface="+mn-ea"/>
                <a:cs typeface="+mn-cs"/>
                <a:sym typeface="Graphik"/>
              </a:defRPr>
            </a:lvl4pPr>
            <a:lvl5pPr marL="714375" indent="1114425" defTabSz="1160859">
              <a:lnSpc>
                <a:spcPct val="70000"/>
              </a:lnSpc>
              <a:defRPr b="1" i="1" spc="-532" sz="13300">
                <a:latin typeface="+mn-lt"/>
                <a:ea typeface="+mn-ea"/>
                <a:cs typeface="+mn-cs"/>
                <a:sym typeface="Graphik"/>
              </a:defRPr>
            </a:lvl5pPr>
          </a:lstStyle>
          <a:p>
            <a:pPr/>
            <a:r>
              <a:t>“Notable Quote”</a:t>
            </a:r>
          </a:p>
          <a:p>
            <a:pPr lvl="1"/>
            <a:r>
              <a:t/>
            </a:r>
          </a:p>
          <a:p>
            <a:pPr lvl="2"/>
            <a:r>
              <a:t/>
            </a:r>
          </a:p>
          <a:p>
            <a:pPr lvl="3"/>
            <a:r>
              <a:t/>
            </a:r>
          </a:p>
          <a:p>
            <a:pPr lvl="4"/>
            <a:r>
              <a:t/>
            </a:r>
          </a:p>
        </p:txBody>
      </p:sp>
      <p:sp>
        <p:nvSpPr>
          <p:cNvPr id="151"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solidFill>
          <a:srgbClr val="FFFFFF"/>
        </a:solidFill>
      </p:bgPr>
    </p:bg>
    <p:spTree>
      <p:nvGrpSpPr>
        <p:cNvPr id="1" name=""/>
        <p:cNvGrpSpPr/>
        <p:nvPr/>
      </p:nvGrpSpPr>
      <p:grpSpPr>
        <a:xfrm>
          <a:off x="0" y="0"/>
          <a:ext cx="0" cy="0"/>
          <a:chOff x="0" y="0"/>
          <a:chExt cx="0" cy="0"/>
        </a:xfrm>
      </p:grpSpPr>
      <p:sp>
        <p:nvSpPr>
          <p:cNvPr id="158" name="Side view of a person wearing a yellow hooded jacket in front of yellow shutters"/>
          <p:cNvSpPr/>
          <p:nvPr>
            <p:ph type="pic" idx="21"/>
          </p:nvPr>
        </p:nvSpPr>
        <p:spPr>
          <a:xfrm>
            <a:off x="4076700" y="-3937000"/>
            <a:ext cx="26492200" cy="17661467"/>
          </a:xfrm>
          <a:prstGeom prst="rect">
            <a:avLst/>
          </a:prstGeom>
        </p:spPr>
        <p:txBody>
          <a:bodyPr lIns="91439" tIns="45719" rIns="91439" bIns="45719">
            <a:noAutofit/>
          </a:bodyPr>
          <a:lstStyle/>
          <a:p>
            <a:pPr/>
          </a:p>
        </p:txBody>
      </p:sp>
      <p:sp>
        <p:nvSpPr>
          <p:cNvPr id="159" name="View of the back of a person with a yellow top looking through an opening in a stone wall"/>
          <p:cNvSpPr/>
          <p:nvPr>
            <p:ph type="pic" sz="half" idx="22"/>
          </p:nvPr>
        </p:nvSpPr>
        <p:spPr>
          <a:xfrm>
            <a:off x="-1" y="-525805"/>
            <a:ext cx="12065001" cy="7782610"/>
          </a:xfrm>
          <a:prstGeom prst="rect">
            <a:avLst/>
          </a:prstGeom>
        </p:spPr>
        <p:txBody>
          <a:bodyPr lIns="91439" tIns="45719" rIns="91439" bIns="45719">
            <a:noAutofit/>
          </a:bodyPr>
          <a:lstStyle/>
          <a:p>
            <a:pPr/>
          </a:p>
        </p:txBody>
      </p:sp>
      <p:sp>
        <p:nvSpPr>
          <p:cNvPr id="160" name="Person with a big smile wearing a blue top in front of a blue wall"/>
          <p:cNvSpPr/>
          <p:nvPr>
            <p:ph type="pic" sz="half" idx="23"/>
          </p:nvPr>
        </p:nvSpPr>
        <p:spPr>
          <a:xfrm>
            <a:off x="-1" y="6384784"/>
            <a:ext cx="12065001" cy="8048238"/>
          </a:xfrm>
          <a:prstGeom prst="rect">
            <a:avLst/>
          </a:prstGeom>
        </p:spPr>
        <p:txBody>
          <a:bodyPr lIns="91439" tIns="45719" rIns="91439" bIns="45719">
            <a:noAutofit/>
          </a:bodyPr>
          <a:lstStyle/>
          <a:p>
            <a:pPr/>
          </a:p>
        </p:txBody>
      </p:sp>
      <p:sp>
        <p:nvSpPr>
          <p:cNvPr id="161"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68" name="Person in blue jeans and jean jacket against a solid red and purple wall"/>
          <p:cNvSpPr/>
          <p:nvPr>
            <p:ph type="pic" idx="21"/>
          </p:nvPr>
        </p:nvSpPr>
        <p:spPr>
          <a:xfrm>
            <a:off x="0" y="-1266000"/>
            <a:ext cx="24384000" cy="16248002"/>
          </a:xfrm>
          <a:prstGeom prst="rect">
            <a:avLst/>
          </a:prstGeom>
        </p:spPr>
        <p:txBody>
          <a:bodyPr lIns="91439" tIns="45719" rIns="91439" bIns="45719">
            <a:noAutofit/>
          </a:bodyPr>
          <a:lstStyle/>
          <a:p>
            <a:pPr/>
          </a:p>
        </p:txBody>
      </p:sp>
      <p:sp>
        <p:nvSpPr>
          <p:cNvPr id="169"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76"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0" name="Smiling person wearing sunglasses and a yellow top against a teal background"/>
          <p:cNvSpPr/>
          <p:nvPr>
            <p:ph type="pic" idx="21"/>
          </p:nvPr>
        </p:nvSpPr>
        <p:spPr>
          <a:xfrm>
            <a:off x="-685800" y="-6146800"/>
            <a:ext cx="34201100" cy="20089980"/>
          </a:xfrm>
          <a:prstGeom prst="rect">
            <a:avLst/>
          </a:prstGeom>
        </p:spPr>
        <p:txBody>
          <a:bodyPr lIns="91439" tIns="45719" rIns="91439" bIns="45719">
            <a:noAutofit/>
          </a:bodyPr>
          <a:lstStyle/>
          <a:p>
            <a:pPr/>
          </a:p>
        </p:txBody>
      </p:sp>
      <p:sp>
        <p:nvSpPr>
          <p:cNvPr id="21" name="Presentation Title"/>
          <p:cNvSpPr txBox="1"/>
          <p:nvPr>
            <p:ph type="title" hasCustomPrompt="1"/>
          </p:nvPr>
        </p:nvSpPr>
        <p:spPr>
          <a:xfrm>
            <a:off x="1295400" y="4384675"/>
            <a:ext cx="21869400" cy="4699000"/>
          </a:xfrm>
          <a:prstGeom prst="rect">
            <a:avLst/>
          </a:prstGeom>
        </p:spPr>
        <p:txBody>
          <a:bodyPr/>
          <a:lstStyle/>
          <a:p>
            <a:pPr/>
            <a:r>
              <a:t>Presentation Title</a:t>
            </a:r>
          </a:p>
        </p:txBody>
      </p:sp>
      <p:sp>
        <p:nvSpPr>
          <p:cNvPr id="22" name="Body Level One…"/>
          <p:cNvSpPr txBox="1"/>
          <p:nvPr>
            <p:ph type="body" sz="quarter" idx="1" hasCustomPrompt="1"/>
          </p:nvPr>
        </p:nvSpPr>
        <p:spPr>
          <a:xfrm>
            <a:off x="1295400" y="9268776"/>
            <a:ext cx="21869400" cy="1422714"/>
          </a:xfrm>
          <a:prstGeom prst="rect">
            <a:avLst/>
          </a:prstGeom>
        </p:spPr>
        <p:txBody>
          <a:bodyPr/>
          <a:lstStyle/>
          <a:p>
            <a:pPr/>
            <a:r>
              <a:t>Presentation Subtitle</a:t>
            </a:r>
          </a:p>
          <a:p>
            <a:pPr lvl="1"/>
            <a:r>
              <a:t/>
            </a:r>
          </a:p>
          <a:p>
            <a:pPr lvl="2"/>
            <a:r>
              <a:t/>
            </a:r>
          </a:p>
          <a:p>
            <a:pPr lvl="3"/>
            <a:r>
              <a:t/>
            </a:r>
          </a:p>
          <a:p>
            <a:pPr lvl="4"/>
            <a:r>
              <a:t/>
            </a:r>
          </a:p>
        </p:txBody>
      </p:sp>
      <p:sp>
        <p:nvSpPr>
          <p:cNvPr id="23"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FFFFFF"/>
        </a:solidFill>
      </p:bgPr>
    </p:bg>
    <p:spTree>
      <p:nvGrpSpPr>
        <p:cNvPr id="1" name=""/>
        <p:cNvGrpSpPr/>
        <p:nvPr/>
      </p:nvGrpSpPr>
      <p:grpSpPr>
        <a:xfrm>
          <a:off x="0" y="0"/>
          <a:ext cx="0" cy="0"/>
          <a:chOff x="0" y="0"/>
          <a:chExt cx="0" cy="0"/>
        </a:xfrm>
      </p:grpSpPr>
      <p:sp>
        <p:nvSpPr>
          <p:cNvPr id="30" name="Side view of a person wearing a yellow hooded jacket in front of yellow shutters"/>
          <p:cNvSpPr/>
          <p:nvPr>
            <p:ph type="pic" idx="21"/>
          </p:nvPr>
        </p:nvSpPr>
        <p:spPr>
          <a:xfrm>
            <a:off x="8922063" y="-1"/>
            <a:ext cx="20573998" cy="13716000"/>
          </a:xfrm>
          <a:prstGeom prst="rect">
            <a:avLst/>
          </a:prstGeom>
        </p:spPr>
        <p:txBody>
          <a:bodyPr lIns="91439" tIns="45719" rIns="91439" bIns="45719">
            <a:noAutofit/>
          </a:bodyPr>
          <a:lstStyle/>
          <a:p>
            <a:pPr/>
          </a:p>
        </p:txBody>
      </p:sp>
      <p:sp>
        <p:nvSpPr>
          <p:cNvPr id="31" name="Slide Title"/>
          <p:cNvSpPr txBox="1"/>
          <p:nvPr>
            <p:ph type="title" hasCustomPrompt="1"/>
          </p:nvPr>
        </p:nvSpPr>
        <p:spPr>
          <a:xfrm>
            <a:off x="1295400" y="3743016"/>
            <a:ext cx="11442700" cy="5334001"/>
          </a:xfrm>
          <a:prstGeom prst="rect">
            <a:avLst/>
          </a:prstGeom>
        </p:spPr>
        <p:txBody>
          <a:bodyPr/>
          <a:lstStyle/>
          <a:p>
            <a:pPr/>
            <a:r>
              <a:t>Slide Title</a:t>
            </a:r>
          </a:p>
        </p:txBody>
      </p:sp>
      <p:sp>
        <p:nvSpPr>
          <p:cNvPr id="32" name="Body Level One…"/>
          <p:cNvSpPr txBox="1"/>
          <p:nvPr>
            <p:ph type="body" sz="quarter" idx="1" hasCustomPrompt="1"/>
          </p:nvPr>
        </p:nvSpPr>
        <p:spPr>
          <a:xfrm>
            <a:off x="1295400" y="9271000"/>
            <a:ext cx="11442700" cy="3175000"/>
          </a:xfrm>
          <a:prstGeom prst="rect">
            <a:avLst/>
          </a:prstGeom>
        </p:spPr>
        <p:txBody>
          <a:bodyPr/>
          <a:lstStyle/>
          <a:p>
            <a:pPr/>
            <a:r>
              <a:t>Slide Subtitle</a:t>
            </a:r>
          </a:p>
          <a:p>
            <a:pPr lvl="1"/>
            <a:r>
              <a:t/>
            </a:r>
          </a:p>
          <a:p>
            <a:pPr lvl="2"/>
            <a:r>
              <a:t/>
            </a:r>
          </a:p>
          <a:p>
            <a:pPr lvl="3"/>
            <a:r>
              <a:t/>
            </a:r>
          </a:p>
          <a:p>
            <a:pPr lvl="4"/>
            <a:r>
              <a:t/>
            </a:r>
          </a:p>
        </p:txBody>
      </p:sp>
      <p:sp>
        <p:nvSpPr>
          <p:cNvPr id="33"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40"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41" name="Slide Subtitle"/>
          <p:cNvSpPr txBox="1"/>
          <p:nvPr>
            <p:ph type="body" sz="quarter" idx="22" hasCustomPrompt="1"/>
          </p:nvPr>
        </p:nvSpPr>
        <p:spPr>
          <a:xfrm>
            <a:off x="1295400" y="3543455"/>
            <a:ext cx="21869400" cy="694056"/>
          </a:xfrm>
          <a:prstGeom prst="rect">
            <a:avLst/>
          </a:prstGeom>
        </p:spPr>
        <p:txBody>
          <a:bodyPr/>
          <a:lstStyle/>
          <a:p>
            <a:pPr/>
            <a:r>
              <a:t>Slide Subtitle</a:t>
            </a:r>
          </a:p>
        </p:txBody>
      </p:sp>
      <p:sp>
        <p:nvSpPr>
          <p:cNvPr id="4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43" name="Slide Title"/>
          <p:cNvSpPr txBox="1"/>
          <p:nvPr>
            <p:ph type="title" hasCustomPrompt="1"/>
          </p:nvPr>
        </p:nvSpPr>
        <p:spPr>
          <a:xfrm>
            <a:off x="1295400" y="1620697"/>
            <a:ext cx="21869400" cy="1778386"/>
          </a:xfrm>
          <a:prstGeom prst="rect">
            <a:avLst/>
          </a:prstGeom>
        </p:spPr>
        <p:txBody>
          <a:bodyPr anchor="t"/>
          <a:lstStyle>
            <a:lvl1pPr defTabSz="584200">
              <a:defRPr spc="-400" sz="10000"/>
            </a:lvl1pPr>
          </a:lstStyle>
          <a:p>
            <a:pPr/>
            <a:r>
              <a:t>Slide Title</a:t>
            </a:r>
          </a:p>
        </p:txBody>
      </p:sp>
      <p:sp>
        <p:nvSpPr>
          <p:cNvPr id="44" name="Body Level One…"/>
          <p:cNvSpPr txBox="1"/>
          <p:nvPr>
            <p:ph type="body" idx="1" hasCustomPrompt="1"/>
          </p:nvPr>
        </p:nvSpPr>
        <p:spPr>
          <a:xfrm>
            <a:off x="1295400" y="5270500"/>
            <a:ext cx="21869400" cy="7137400"/>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45" name="Slide Number"/>
          <p:cNvSpPr txBox="1"/>
          <p:nvPr>
            <p:ph type="sldNum" sz="quarter" idx="2"/>
          </p:nvPr>
        </p:nvSpPr>
        <p:spPr>
          <a:xfrm>
            <a:off x="23558499" y="12981031"/>
            <a:ext cx="361189" cy="404115"/>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52"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53" name="Body Level One…"/>
          <p:cNvSpPr txBox="1"/>
          <p:nvPr>
            <p:ph type="body" idx="1" hasCustomPrompt="1"/>
          </p:nvPr>
        </p:nvSpPr>
        <p:spPr>
          <a:xfrm>
            <a:off x="1295400" y="5270500"/>
            <a:ext cx="21869400" cy="7135317"/>
          </a:xfrm>
          <a:prstGeom prst="rect">
            <a:avLst/>
          </a:prstGeom>
        </p:spPr>
        <p:txBody>
          <a:bodyPr numCol="2" spcCol="1093469"/>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54"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55"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62" name="Person with a big smile wearing a blue top in front of a blue wall"/>
          <p:cNvSpPr/>
          <p:nvPr>
            <p:ph type="pic" idx="21"/>
          </p:nvPr>
        </p:nvSpPr>
        <p:spPr>
          <a:xfrm>
            <a:off x="10236489" y="-1"/>
            <a:ext cx="20561460" cy="13716000"/>
          </a:xfrm>
          <a:prstGeom prst="rect">
            <a:avLst/>
          </a:prstGeom>
        </p:spPr>
        <p:txBody>
          <a:bodyPr lIns="91439" tIns="45719" rIns="91439" bIns="45719">
            <a:noAutofit/>
          </a:bodyPr>
          <a:lstStyle/>
          <a:p>
            <a:pPr/>
          </a:p>
        </p:txBody>
      </p:sp>
      <p:sp>
        <p:nvSpPr>
          <p:cNvPr id="63" name="Body Level One…"/>
          <p:cNvSpPr txBox="1"/>
          <p:nvPr>
            <p:ph type="body" sz="half" idx="1" hasCustomPrompt="1"/>
          </p:nvPr>
        </p:nvSpPr>
        <p:spPr>
          <a:xfrm>
            <a:off x="1295400" y="5257800"/>
            <a:ext cx="11442700" cy="6886575"/>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64"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65" name="Author and Date"/>
          <p:cNvSpPr txBox="1"/>
          <p:nvPr>
            <p:ph type="body" sz="quarter" idx="22"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66"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67" name="Slide Subtitle"/>
          <p:cNvSpPr txBox="1"/>
          <p:nvPr>
            <p:ph type="body" sz="quarter" idx="23"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68"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bg>
      <p:bgPr>
        <a:solidFill>
          <a:srgbClr val="FFFFFF"/>
        </a:solidFill>
      </p:bgPr>
    </p:bg>
    <p:spTree>
      <p:nvGrpSpPr>
        <p:cNvPr id="1" name=""/>
        <p:cNvGrpSpPr/>
        <p:nvPr/>
      </p:nvGrpSpPr>
      <p:grpSpPr>
        <a:xfrm>
          <a:off x="0" y="0"/>
          <a:ext cx="0" cy="0"/>
          <a:chOff x="0" y="0"/>
          <a:chExt cx="0" cy="0"/>
        </a:xfrm>
      </p:grpSpPr>
      <p:sp>
        <p:nvSpPr>
          <p:cNvPr id="75" name="Body Level One…"/>
          <p:cNvSpPr txBox="1"/>
          <p:nvPr>
            <p:ph type="body" sz="half" idx="1" hasCustomPrompt="1"/>
          </p:nvPr>
        </p:nvSpPr>
        <p:spPr>
          <a:xfrm>
            <a:off x="1295400" y="5257800"/>
            <a:ext cx="11442700" cy="6886575"/>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76"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77" name="Author and Date"/>
          <p:cNvSpPr txBox="1"/>
          <p:nvPr>
            <p:ph type="body" sz="quarter" idx="21"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78"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79" name="Slide Subtitle"/>
          <p:cNvSpPr txBox="1"/>
          <p:nvPr>
            <p:ph type="body" sz="quarter" idx="22"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80"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bg>
      <p:bgPr>
        <a:solidFill>
          <a:srgbClr val="FFFFFF"/>
        </a:solidFill>
      </p:bgPr>
    </p:bg>
    <p:spTree>
      <p:nvGrpSpPr>
        <p:cNvPr id="1" name=""/>
        <p:cNvGrpSpPr/>
        <p:nvPr/>
      </p:nvGrpSpPr>
      <p:grpSpPr>
        <a:xfrm>
          <a:off x="0" y="0"/>
          <a:ext cx="0" cy="0"/>
          <a:chOff x="0" y="0"/>
          <a:chExt cx="0" cy="0"/>
        </a:xfrm>
      </p:grpSpPr>
      <p:sp>
        <p:nvSpPr>
          <p:cNvPr id="87" name="Body Level One…"/>
          <p:cNvSpPr txBox="1"/>
          <p:nvPr>
            <p:ph type="body" sz="half" idx="1" hasCustomPrompt="1"/>
          </p:nvPr>
        </p:nvSpPr>
        <p:spPr>
          <a:xfrm>
            <a:off x="1295400" y="5257800"/>
            <a:ext cx="11442700" cy="6886575"/>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88"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89" name="Author and Date"/>
          <p:cNvSpPr txBox="1"/>
          <p:nvPr>
            <p:ph type="body" sz="quarter" idx="21"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90"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91" name="Slide Subtitle"/>
          <p:cNvSpPr txBox="1"/>
          <p:nvPr>
            <p:ph type="body" sz="quarter" idx="22"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92"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9" name="Section Title"/>
          <p:cNvSpPr txBox="1"/>
          <p:nvPr>
            <p:ph type="title" hasCustomPrompt="1"/>
          </p:nvPr>
        </p:nvSpPr>
        <p:spPr>
          <a:xfrm>
            <a:off x="1295400" y="5404408"/>
            <a:ext cx="21869400" cy="2881785"/>
          </a:xfrm>
          <a:prstGeom prst="rect">
            <a:avLst/>
          </a:prstGeom>
        </p:spPr>
        <p:txBody>
          <a:bodyPr anchor="ctr"/>
          <a:lstStyle>
            <a:lvl1pPr defTabSz="825500">
              <a:defRPr spc="-408" sz="10200"/>
            </a:lvl1pPr>
          </a:lstStyle>
          <a:p>
            <a:pPr/>
            <a:r>
              <a:t>Section Title</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Body Level One…"/>
          <p:cNvSpPr txBox="1"/>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 </a:t>
            </a:r>
          </a:p>
          <a:p>
            <a:pPr lvl="1"/>
            <a:r>
              <a:t/>
            </a:r>
          </a:p>
          <a:p>
            <a:pPr lvl="2"/>
            <a:r>
              <a:t/>
            </a:r>
          </a:p>
          <a:p>
            <a:pPr lvl="3"/>
            <a:r>
              <a:t/>
            </a:r>
          </a:p>
          <a:p>
            <a:pPr lvl="4"/>
            <a:r>
              <a:t/>
            </a:r>
          </a:p>
        </p:txBody>
      </p:sp>
      <p:sp>
        <p:nvSpPr>
          <p:cNvPr id="4" name="Slide Number"/>
          <p:cNvSpPr txBox="1"/>
          <p:nvPr>
            <p:ph type="sldNum" sz="quarter" idx="2"/>
          </p:nvPr>
        </p:nvSpPr>
        <p:spPr>
          <a:xfrm>
            <a:off x="23558499" y="12979146"/>
            <a:ext cx="361189" cy="404115"/>
          </a:xfrm>
          <a:prstGeom prst="rect">
            <a:avLst/>
          </a:prstGeom>
          <a:ln w="12700">
            <a:miter lim="400000"/>
          </a:ln>
        </p:spPr>
        <p:txBody>
          <a:bodyPr wrap="none" lIns="50800" tIns="50800" rIns="50800" bIns="50800" anchor="b">
            <a:spAutoFit/>
          </a:bodyPr>
          <a:lstStyle>
            <a:lvl1pPr algn="ctr" defTabSz="3428914">
              <a:spcBef>
                <a:spcPts val="0"/>
              </a:spcBef>
              <a:defRPr sz="1800">
                <a:solidFill>
                  <a:srgbClr val="FFFFFF"/>
                </a:solidFill>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1pPr>
      <a:lvl2pPr marL="0" marR="0" indent="457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2pPr>
      <a:lvl3pPr marL="0" marR="0" indent="914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3pPr>
      <a:lvl4pPr marL="0" marR="0" indent="1371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4pPr>
      <a:lvl5pPr marL="0" marR="0" indent="18288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5pPr>
      <a:lvl6pPr marL="0" marR="0" indent="22860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6pPr>
      <a:lvl7pPr marL="0" marR="0" indent="2743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7pPr>
      <a:lvl8pPr marL="0" marR="0" indent="3200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8pPr>
      <a:lvl9pPr marL="0" marR="0" indent="3657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 Id="rId3"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 Id="rId3"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 Id="rId3"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1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1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png"/><Relationship Id="rId3"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png"/><Relationship Id="rId3" Type="http://schemas.openxmlformats.org/officeDocument/2006/relationships/image" Target="../media/image1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1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 Id="rId3" Type="http://schemas.openxmlformats.org/officeDocument/2006/relationships/image" Target="../media/image2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 Id="rId3" Type="http://schemas.openxmlformats.org/officeDocument/2006/relationships/image" Target="../media/image2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image" Target="../media/image2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7.png"/><Relationship Id="rId4"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9.png"/><Relationship Id="rId4" Type="http://schemas.openxmlformats.org/officeDocument/2006/relationships/image" Target="../media/image3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5" name="pasted-movie.png" descr="pasted-movie.png"/>
          <p:cNvPicPr>
            <a:picLocks noChangeAspect="1"/>
          </p:cNvPicPr>
          <p:nvPr/>
        </p:nvPicPr>
        <p:blipFill>
          <a:blip r:embed="rId3">
            <a:extLst/>
          </a:blip>
          <a:stretch>
            <a:fillRect/>
          </a:stretch>
        </p:blipFill>
        <p:spPr>
          <a:xfrm>
            <a:off x="2580" y="-1299605"/>
            <a:ext cx="24460939" cy="16315210"/>
          </a:xfrm>
          <a:prstGeom prst="rect">
            <a:avLst/>
          </a:prstGeom>
          <a:ln w="12700">
            <a:miter lim="400000"/>
          </a:ln>
        </p:spPr>
      </p:pic>
      <p:sp>
        <p:nvSpPr>
          <p:cNvPr id="186" name="A comparative study of neural network models in air quality prediction"/>
          <p:cNvSpPr txBox="1"/>
          <p:nvPr>
            <p:ph type="ctrTitle"/>
          </p:nvPr>
        </p:nvSpPr>
        <p:spPr>
          <a:prstGeom prst="rect">
            <a:avLst/>
          </a:prstGeom>
        </p:spPr>
        <p:txBody>
          <a:bodyPr/>
          <a:lstStyle>
            <a:lvl1pPr defTabSz="905470">
              <a:defRPr spc="-518" sz="10374"/>
            </a:lvl1pPr>
          </a:lstStyle>
          <a:p>
            <a:pPr/>
            <a:r>
              <a:t>A comparative study of neural network models in air quality prediction</a:t>
            </a:r>
          </a:p>
        </p:txBody>
      </p:sp>
      <p:sp>
        <p:nvSpPr>
          <p:cNvPr id="187" name="21BCE1796 - B SHAKTHI…"/>
          <p:cNvSpPr/>
          <p:nvPr>
            <p:ph type="body" sz="quarter" idx="16"/>
          </p:nvPr>
        </p:nvSpPr>
        <p:spPr>
          <a:xfrm>
            <a:off x="1298349" y="9185275"/>
            <a:ext cx="21869400" cy="2171040"/>
          </a:xfrm>
          <a:prstGeom prst="roundRect">
            <a:avLst>
              <a:gd name="adj" fmla="val 0"/>
            </a:avLst>
          </a:prstGeom>
        </p:spPr>
        <p:txBody>
          <a:bodyPr anchor="ctr">
            <a:noAutofit/>
          </a:bodyPr>
          <a:lstStyle/>
          <a:p>
            <a:pPr algn="r" defTabSz="821531">
              <a:lnSpc>
                <a:spcPct val="80000"/>
              </a:lnSpc>
              <a:spcBef>
                <a:spcPts val="400"/>
              </a:spcBef>
              <a:tabLst>
                <a:tab pos="812800" algn="l"/>
              </a:tabLst>
              <a:defRPr cap="none" spc="-26" sz="2600">
                <a:latin typeface="Graphik Compact Semibold"/>
                <a:ea typeface="Graphik Compact Semibold"/>
                <a:cs typeface="Graphik Compact Semibold"/>
                <a:sym typeface="Graphik Compact Semibold"/>
              </a:defRPr>
            </a:pPr>
            <a:r>
              <a:t>21BCE1796 - B SHAKTHI</a:t>
            </a:r>
          </a:p>
          <a:p>
            <a:pPr algn="r" defTabSz="821531">
              <a:lnSpc>
                <a:spcPct val="80000"/>
              </a:lnSpc>
              <a:spcBef>
                <a:spcPts val="400"/>
              </a:spcBef>
              <a:tabLst>
                <a:tab pos="812800" algn="l"/>
              </a:tabLst>
              <a:defRPr cap="none" spc="-26" sz="2600">
                <a:latin typeface="Graphik Compact Semibold"/>
                <a:ea typeface="Graphik Compact Semibold"/>
                <a:cs typeface="Graphik Compact Semibold"/>
                <a:sym typeface="Graphik Compact Semibold"/>
              </a:defRPr>
            </a:pPr>
            <a:r>
              <a:t>21BCE1873 - V GAGANDEEP</a:t>
            </a:r>
          </a:p>
          <a:p>
            <a:pPr algn="r" defTabSz="821531">
              <a:lnSpc>
                <a:spcPct val="80000"/>
              </a:lnSpc>
              <a:spcBef>
                <a:spcPts val="400"/>
              </a:spcBef>
              <a:tabLst>
                <a:tab pos="812800" algn="l"/>
              </a:tabLst>
              <a:defRPr cap="none" spc="-26" sz="2600">
                <a:latin typeface="Graphik Compact Semibold"/>
                <a:ea typeface="Graphik Compact Semibold"/>
                <a:cs typeface="Graphik Compact Semibold"/>
                <a:sym typeface="Graphik Compact Semibold"/>
              </a:defRPr>
            </a:pPr>
            <a:r>
              <a:t>21BCE1992 - V SARANYA SARATHY</a:t>
            </a:r>
          </a:p>
          <a:p>
            <a:pPr algn="r" defTabSz="821531">
              <a:lnSpc>
                <a:spcPct val="80000"/>
              </a:lnSpc>
              <a:spcBef>
                <a:spcPts val="400"/>
              </a:spcBef>
              <a:tabLst>
                <a:tab pos="812800" algn="l"/>
              </a:tabLst>
              <a:defRPr cap="none" spc="-26" sz="2600">
                <a:latin typeface="Graphik Compact Semibold"/>
                <a:ea typeface="Graphik Compact Semibold"/>
                <a:cs typeface="Graphik Compact Semibold"/>
                <a:sym typeface="Graphik Compact Semibold"/>
              </a:defRPr>
            </a:pPr>
          </a:p>
          <a:p>
            <a:pPr algn="r" defTabSz="821531">
              <a:lnSpc>
                <a:spcPct val="80000"/>
              </a:lnSpc>
              <a:spcBef>
                <a:spcPts val="400"/>
              </a:spcBef>
              <a:tabLst>
                <a:tab pos="812800" algn="l"/>
              </a:tabLst>
              <a:defRPr cap="none" spc="-26" sz="2600">
                <a:latin typeface="Graphik Compact Semibold"/>
                <a:ea typeface="Graphik Compact Semibold"/>
                <a:cs typeface="Graphik Compact Semibold"/>
                <a:sym typeface="Graphik Compact Semibold"/>
              </a:defRPr>
            </a:pPr>
            <a:r>
              <a:t>Guide : Dr. Mercy Rajaselvi Beaulah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7" name="System architecture"/>
          <p:cNvSpPr txBox="1"/>
          <p:nvPr>
            <p:ph type="title"/>
          </p:nvPr>
        </p:nvSpPr>
        <p:spPr>
          <a:prstGeom prst="rect">
            <a:avLst/>
          </a:prstGeom>
        </p:spPr>
        <p:txBody>
          <a:bodyPr/>
          <a:lstStyle>
            <a:lvl1pPr>
              <a:defRPr spc="-590" sz="11800"/>
            </a:lvl1pPr>
          </a:lstStyle>
          <a:p>
            <a:pPr/>
            <a:r>
              <a:t>System architecture</a:t>
            </a:r>
          </a:p>
        </p:txBody>
      </p:sp>
      <p:sp>
        <p:nvSpPr>
          <p:cNvPr id="218" name="Design and Workflow of the Integrated Monitoring and Forecasting System"/>
          <p:cNvSpPr txBox="1"/>
          <p:nvPr>
            <p:ph type="body" sz="quarter" idx="1"/>
          </p:nvPr>
        </p:nvSpPr>
        <p:spPr>
          <a:prstGeom prst="rect">
            <a:avLst/>
          </a:prstGeom>
        </p:spPr>
        <p:txBody>
          <a:bodyPr/>
          <a:lstStyle/>
          <a:p>
            <a:pPr/>
            <a:r>
              <a:t>Design and Workflow of the Integrated Monitoring and Forecasting System</a:t>
            </a:r>
          </a:p>
        </p:txBody>
      </p:sp>
      <p:pic>
        <p:nvPicPr>
          <p:cNvPr id="219" name="pasted-movie.png" descr="pasted-movie.png"/>
          <p:cNvPicPr>
            <a:picLocks noChangeAspect="1"/>
          </p:cNvPicPr>
          <p:nvPr/>
        </p:nvPicPr>
        <p:blipFill>
          <a:blip r:embed="rId3">
            <a:extLst/>
          </a:blip>
          <a:srcRect l="6574" t="5980" r="6567" b="2510"/>
          <a:stretch>
            <a:fillRect/>
          </a:stretch>
        </p:blipFill>
        <p:spPr>
          <a:xfrm>
            <a:off x="15510958" y="2962841"/>
            <a:ext cx="7394294" cy="7790318"/>
          </a:xfrm>
          <a:custGeom>
            <a:avLst/>
            <a:gdLst/>
            <a:ahLst/>
            <a:cxnLst>
              <a:cxn ang="0">
                <a:pos x="wd2" y="hd2"/>
              </a:cxn>
              <a:cxn ang="5400000">
                <a:pos x="wd2" y="hd2"/>
              </a:cxn>
              <a:cxn ang="10800000">
                <a:pos x="wd2" y="hd2"/>
              </a:cxn>
              <a:cxn ang="16200000">
                <a:pos x="wd2" y="hd2"/>
              </a:cxn>
            </a:cxnLst>
            <a:rect l="0" t="0" r="r" b="b"/>
            <a:pathLst>
              <a:path w="21557" h="21570" fill="norm" stroke="1" extrusionOk="0">
                <a:moveTo>
                  <a:pt x="10801" y="3"/>
                </a:moveTo>
                <a:cubicBezTo>
                  <a:pt x="10792" y="11"/>
                  <a:pt x="10786" y="40"/>
                  <a:pt x="10784" y="87"/>
                </a:cubicBezTo>
                <a:cubicBezTo>
                  <a:pt x="10780" y="173"/>
                  <a:pt x="10800" y="222"/>
                  <a:pt x="10829" y="195"/>
                </a:cubicBezTo>
                <a:cubicBezTo>
                  <a:pt x="10857" y="168"/>
                  <a:pt x="10861" y="97"/>
                  <a:pt x="10837" y="39"/>
                </a:cubicBezTo>
                <a:cubicBezTo>
                  <a:pt x="10823" y="6"/>
                  <a:pt x="10810" y="-6"/>
                  <a:pt x="10801" y="3"/>
                </a:cubicBezTo>
                <a:close/>
                <a:moveTo>
                  <a:pt x="11639" y="53"/>
                </a:moveTo>
                <a:cubicBezTo>
                  <a:pt x="11589" y="53"/>
                  <a:pt x="11548" y="90"/>
                  <a:pt x="11548" y="134"/>
                </a:cubicBezTo>
                <a:cubicBezTo>
                  <a:pt x="11548" y="179"/>
                  <a:pt x="11565" y="216"/>
                  <a:pt x="11585" y="216"/>
                </a:cubicBezTo>
                <a:cubicBezTo>
                  <a:pt x="11606" y="216"/>
                  <a:pt x="11647" y="179"/>
                  <a:pt x="11676" y="134"/>
                </a:cubicBezTo>
                <a:cubicBezTo>
                  <a:pt x="11705" y="90"/>
                  <a:pt x="11688" y="53"/>
                  <a:pt x="11639" y="53"/>
                </a:cubicBezTo>
                <a:close/>
                <a:moveTo>
                  <a:pt x="8268" y="164"/>
                </a:moveTo>
                <a:cubicBezTo>
                  <a:pt x="8239" y="153"/>
                  <a:pt x="8222" y="185"/>
                  <a:pt x="8209" y="256"/>
                </a:cubicBezTo>
                <a:cubicBezTo>
                  <a:pt x="8201" y="301"/>
                  <a:pt x="8144" y="429"/>
                  <a:pt x="8083" y="541"/>
                </a:cubicBezTo>
                <a:cubicBezTo>
                  <a:pt x="8022" y="653"/>
                  <a:pt x="7932" y="844"/>
                  <a:pt x="7882" y="964"/>
                </a:cubicBezTo>
                <a:cubicBezTo>
                  <a:pt x="7792" y="1179"/>
                  <a:pt x="7785" y="1180"/>
                  <a:pt x="7522" y="1055"/>
                </a:cubicBezTo>
                <a:cubicBezTo>
                  <a:pt x="7325" y="962"/>
                  <a:pt x="7229" y="953"/>
                  <a:pt x="7159" y="1020"/>
                </a:cubicBezTo>
                <a:cubicBezTo>
                  <a:pt x="7106" y="1070"/>
                  <a:pt x="6965" y="1111"/>
                  <a:pt x="6845" y="1111"/>
                </a:cubicBezTo>
                <a:cubicBezTo>
                  <a:pt x="6725" y="1112"/>
                  <a:pt x="6571" y="1145"/>
                  <a:pt x="6504" y="1186"/>
                </a:cubicBezTo>
                <a:cubicBezTo>
                  <a:pt x="6421" y="1236"/>
                  <a:pt x="6319" y="1213"/>
                  <a:pt x="6191" y="1118"/>
                </a:cubicBezTo>
                <a:cubicBezTo>
                  <a:pt x="5938" y="929"/>
                  <a:pt x="5195" y="895"/>
                  <a:pt x="5046" y="1065"/>
                </a:cubicBezTo>
                <a:cubicBezTo>
                  <a:pt x="4986" y="1134"/>
                  <a:pt x="4963" y="1192"/>
                  <a:pt x="4995" y="1192"/>
                </a:cubicBezTo>
                <a:cubicBezTo>
                  <a:pt x="5027" y="1192"/>
                  <a:pt x="5024" y="1237"/>
                  <a:pt x="4987" y="1293"/>
                </a:cubicBezTo>
                <a:cubicBezTo>
                  <a:pt x="4885" y="1448"/>
                  <a:pt x="4879" y="1591"/>
                  <a:pt x="4972" y="1645"/>
                </a:cubicBezTo>
                <a:cubicBezTo>
                  <a:pt x="5123" y="1734"/>
                  <a:pt x="4796" y="1983"/>
                  <a:pt x="4581" y="1944"/>
                </a:cubicBezTo>
                <a:cubicBezTo>
                  <a:pt x="4470" y="1924"/>
                  <a:pt x="4353" y="1947"/>
                  <a:pt x="4323" y="1994"/>
                </a:cubicBezTo>
                <a:cubicBezTo>
                  <a:pt x="4292" y="2041"/>
                  <a:pt x="4210" y="2058"/>
                  <a:pt x="4139" y="2032"/>
                </a:cubicBezTo>
                <a:cubicBezTo>
                  <a:pt x="3908" y="1948"/>
                  <a:pt x="4012" y="2552"/>
                  <a:pt x="4254" y="2702"/>
                </a:cubicBezTo>
                <a:cubicBezTo>
                  <a:pt x="4371" y="2775"/>
                  <a:pt x="4439" y="2879"/>
                  <a:pt x="4412" y="2945"/>
                </a:cubicBezTo>
                <a:cubicBezTo>
                  <a:pt x="4385" y="3012"/>
                  <a:pt x="4415" y="3060"/>
                  <a:pt x="4485" y="3060"/>
                </a:cubicBezTo>
                <a:cubicBezTo>
                  <a:pt x="4643" y="3060"/>
                  <a:pt x="4729" y="2923"/>
                  <a:pt x="4613" y="2855"/>
                </a:cubicBezTo>
                <a:cubicBezTo>
                  <a:pt x="4550" y="2818"/>
                  <a:pt x="4549" y="2772"/>
                  <a:pt x="4610" y="2702"/>
                </a:cubicBezTo>
                <a:cubicBezTo>
                  <a:pt x="4658" y="2647"/>
                  <a:pt x="4709" y="2530"/>
                  <a:pt x="4723" y="2444"/>
                </a:cubicBezTo>
                <a:cubicBezTo>
                  <a:pt x="4773" y="2138"/>
                  <a:pt x="4867" y="2072"/>
                  <a:pt x="5064" y="2204"/>
                </a:cubicBezTo>
                <a:cubicBezTo>
                  <a:pt x="5198" y="2292"/>
                  <a:pt x="5276" y="2301"/>
                  <a:pt x="5359" y="2235"/>
                </a:cubicBezTo>
                <a:cubicBezTo>
                  <a:pt x="5441" y="2171"/>
                  <a:pt x="5504" y="2173"/>
                  <a:pt x="5591" y="2241"/>
                </a:cubicBezTo>
                <a:cubicBezTo>
                  <a:pt x="5656" y="2293"/>
                  <a:pt x="5763" y="2324"/>
                  <a:pt x="5827" y="2311"/>
                </a:cubicBezTo>
                <a:cubicBezTo>
                  <a:pt x="5898" y="2297"/>
                  <a:pt x="5952" y="2376"/>
                  <a:pt x="5969" y="2513"/>
                </a:cubicBezTo>
                <a:cubicBezTo>
                  <a:pt x="5984" y="2637"/>
                  <a:pt x="6030" y="2719"/>
                  <a:pt x="6069" y="2696"/>
                </a:cubicBezTo>
                <a:cubicBezTo>
                  <a:pt x="6108" y="2673"/>
                  <a:pt x="6249" y="2710"/>
                  <a:pt x="6383" y="2776"/>
                </a:cubicBezTo>
                <a:cubicBezTo>
                  <a:pt x="6518" y="2843"/>
                  <a:pt x="6731" y="2898"/>
                  <a:pt x="6858" y="2898"/>
                </a:cubicBezTo>
                <a:cubicBezTo>
                  <a:pt x="7209" y="2899"/>
                  <a:pt x="7222" y="3036"/>
                  <a:pt x="6885" y="3187"/>
                </a:cubicBezTo>
                <a:cubicBezTo>
                  <a:pt x="6720" y="3262"/>
                  <a:pt x="6585" y="3338"/>
                  <a:pt x="6585" y="3357"/>
                </a:cubicBezTo>
                <a:cubicBezTo>
                  <a:pt x="6585" y="3439"/>
                  <a:pt x="7063" y="3335"/>
                  <a:pt x="7146" y="3235"/>
                </a:cubicBezTo>
                <a:cubicBezTo>
                  <a:pt x="7219" y="3146"/>
                  <a:pt x="7264" y="3163"/>
                  <a:pt x="7377" y="3328"/>
                </a:cubicBezTo>
                <a:cubicBezTo>
                  <a:pt x="7454" y="3440"/>
                  <a:pt x="7544" y="3635"/>
                  <a:pt x="7576" y="3763"/>
                </a:cubicBezTo>
                <a:cubicBezTo>
                  <a:pt x="7608" y="3890"/>
                  <a:pt x="7662" y="4031"/>
                  <a:pt x="7695" y="4076"/>
                </a:cubicBezTo>
                <a:cubicBezTo>
                  <a:pt x="7729" y="4121"/>
                  <a:pt x="7779" y="4241"/>
                  <a:pt x="7805" y="4342"/>
                </a:cubicBezTo>
                <a:cubicBezTo>
                  <a:pt x="7864" y="4570"/>
                  <a:pt x="7637" y="4711"/>
                  <a:pt x="7410" y="4590"/>
                </a:cubicBezTo>
                <a:cubicBezTo>
                  <a:pt x="7200" y="4479"/>
                  <a:pt x="7115" y="4581"/>
                  <a:pt x="7305" y="4713"/>
                </a:cubicBezTo>
                <a:cubicBezTo>
                  <a:pt x="7448" y="4813"/>
                  <a:pt x="7442" y="4833"/>
                  <a:pt x="7193" y="5032"/>
                </a:cubicBezTo>
                <a:cubicBezTo>
                  <a:pt x="7047" y="5149"/>
                  <a:pt x="6926" y="5265"/>
                  <a:pt x="6926" y="5290"/>
                </a:cubicBezTo>
                <a:cubicBezTo>
                  <a:pt x="6926" y="5316"/>
                  <a:pt x="7332" y="5336"/>
                  <a:pt x="7826" y="5336"/>
                </a:cubicBezTo>
                <a:cubicBezTo>
                  <a:pt x="8320" y="5336"/>
                  <a:pt x="8724" y="5303"/>
                  <a:pt x="8724" y="5264"/>
                </a:cubicBezTo>
                <a:cubicBezTo>
                  <a:pt x="8724" y="5224"/>
                  <a:pt x="8624" y="5131"/>
                  <a:pt x="8503" y="5056"/>
                </a:cubicBezTo>
                <a:cubicBezTo>
                  <a:pt x="8329" y="4948"/>
                  <a:pt x="8305" y="4895"/>
                  <a:pt x="8383" y="4806"/>
                </a:cubicBezTo>
                <a:cubicBezTo>
                  <a:pt x="8437" y="4744"/>
                  <a:pt x="8458" y="4659"/>
                  <a:pt x="8430" y="4616"/>
                </a:cubicBezTo>
                <a:cubicBezTo>
                  <a:pt x="8362" y="4511"/>
                  <a:pt x="8859" y="4278"/>
                  <a:pt x="8955" y="4369"/>
                </a:cubicBezTo>
                <a:cubicBezTo>
                  <a:pt x="8997" y="4408"/>
                  <a:pt x="9280" y="4451"/>
                  <a:pt x="9584" y="4463"/>
                </a:cubicBezTo>
                <a:lnTo>
                  <a:pt x="10136" y="4483"/>
                </a:lnTo>
                <a:lnTo>
                  <a:pt x="10136" y="3877"/>
                </a:lnTo>
                <a:lnTo>
                  <a:pt x="10136" y="3272"/>
                </a:lnTo>
                <a:lnTo>
                  <a:pt x="9880" y="3257"/>
                </a:lnTo>
                <a:cubicBezTo>
                  <a:pt x="9739" y="3249"/>
                  <a:pt x="9572" y="3281"/>
                  <a:pt x="9512" y="3327"/>
                </a:cubicBezTo>
                <a:cubicBezTo>
                  <a:pt x="9436" y="3384"/>
                  <a:pt x="9343" y="3382"/>
                  <a:pt x="9212" y="3319"/>
                </a:cubicBezTo>
                <a:cubicBezTo>
                  <a:pt x="9108" y="3269"/>
                  <a:pt x="8946" y="3235"/>
                  <a:pt x="8852" y="3245"/>
                </a:cubicBezTo>
                <a:cubicBezTo>
                  <a:pt x="8724" y="3259"/>
                  <a:pt x="8682" y="3213"/>
                  <a:pt x="8679" y="3060"/>
                </a:cubicBezTo>
                <a:cubicBezTo>
                  <a:pt x="8677" y="2948"/>
                  <a:pt x="8646" y="2813"/>
                  <a:pt x="8612" y="2761"/>
                </a:cubicBezTo>
                <a:cubicBezTo>
                  <a:pt x="8533" y="2641"/>
                  <a:pt x="8666" y="2557"/>
                  <a:pt x="8835" y="2619"/>
                </a:cubicBezTo>
                <a:cubicBezTo>
                  <a:pt x="8905" y="2644"/>
                  <a:pt x="8991" y="2625"/>
                  <a:pt x="9024" y="2574"/>
                </a:cubicBezTo>
                <a:cubicBezTo>
                  <a:pt x="9126" y="2417"/>
                  <a:pt x="9021" y="2404"/>
                  <a:pt x="8651" y="2528"/>
                </a:cubicBezTo>
                <a:cubicBezTo>
                  <a:pt x="8455" y="2593"/>
                  <a:pt x="8296" y="2626"/>
                  <a:pt x="8296" y="2600"/>
                </a:cubicBezTo>
                <a:cubicBezTo>
                  <a:pt x="8296" y="2574"/>
                  <a:pt x="8241" y="2596"/>
                  <a:pt x="8173" y="2649"/>
                </a:cubicBezTo>
                <a:cubicBezTo>
                  <a:pt x="8075" y="2726"/>
                  <a:pt x="8033" y="2713"/>
                  <a:pt x="7958" y="2579"/>
                </a:cubicBezTo>
                <a:cubicBezTo>
                  <a:pt x="7906" y="2488"/>
                  <a:pt x="7816" y="2420"/>
                  <a:pt x="7759" y="2431"/>
                </a:cubicBezTo>
                <a:cubicBezTo>
                  <a:pt x="7692" y="2444"/>
                  <a:pt x="7650" y="2334"/>
                  <a:pt x="7644" y="2126"/>
                </a:cubicBezTo>
                <a:cubicBezTo>
                  <a:pt x="7634" y="1746"/>
                  <a:pt x="7905" y="1378"/>
                  <a:pt x="8088" y="1522"/>
                </a:cubicBezTo>
                <a:cubicBezTo>
                  <a:pt x="8146" y="1569"/>
                  <a:pt x="8213" y="1577"/>
                  <a:pt x="8236" y="1541"/>
                </a:cubicBezTo>
                <a:cubicBezTo>
                  <a:pt x="8642" y="898"/>
                  <a:pt x="8669" y="707"/>
                  <a:pt x="8412" y="333"/>
                </a:cubicBezTo>
                <a:cubicBezTo>
                  <a:pt x="8340" y="230"/>
                  <a:pt x="8298" y="175"/>
                  <a:pt x="8268" y="164"/>
                </a:cubicBezTo>
                <a:close/>
                <a:moveTo>
                  <a:pt x="15260" y="443"/>
                </a:moveTo>
                <a:cubicBezTo>
                  <a:pt x="15165" y="443"/>
                  <a:pt x="15065" y="504"/>
                  <a:pt x="14903" y="651"/>
                </a:cubicBezTo>
                <a:cubicBezTo>
                  <a:pt x="14747" y="791"/>
                  <a:pt x="14602" y="898"/>
                  <a:pt x="14581" y="887"/>
                </a:cubicBezTo>
                <a:cubicBezTo>
                  <a:pt x="14560" y="876"/>
                  <a:pt x="14540" y="893"/>
                  <a:pt x="14536" y="927"/>
                </a:cubicBezTo>
                <a:cubicBezTo>
                  <a:pt x="14514" y="1106"/>
                  <a:pt x="14350" y="1179"/>
                  <a:pt x="14138" y="1103"/>
                </a:cubicBezTo>
                <a:cubicBezTo>
                  <a:pt x="14016" y="1058"/>
                  <a:pt x="13858" y="1041"/>
                  <a:pt x="13789" y="1066"/>
                </a:cubicBezTo>
                <a:cubicBezTo>
                  <a:pt x="13721" y="1091"/>
                  <a:pt x="13620" y="1078"/>
                  <a:pt x="13564" y="1033"/>
                </a:cubicBezTo>
                <a:cubicBezTo>
                  <a:pt x="13508" y="989"/>
                  <a:pt x="13314" y="964"/>
                  <a:pt x="13132" y="977"/>
                </a:cubicBezTo>
                <a:cubicBezTo>
                  <a:pt x="12774" y="1004"/>
                  <a:pt x="11986" y="888"/>
                  <a:pt x="11848" y="789"/>
                </a:cubicBezTo>
                <a:cubicBezTo>
                  <a:pt x="11801" y="756"/>
                  <a:pt x="11591" y="741"/>
                  <a:pt x="11384" y="756"/>
                </a:cubicBezTo>
                <a:cubicBezTo>
                  <a:pt x="11012" y="783"/>
                  <a:pt x="10734" y="672"/>
                  <a:pt x="10825" y="532"/>
                </a:cubicBezTo>
                <a:cubicBezTo>
                  <a:pt x="10910" y="402"/>
                  <a:pt x="10756" y="457"/>
                  <a:pt x="10649" y="595"/>
                </a:cubicBezTo>
                <a:cubicBezTo>
                  <a:pt x="10587" y="675"/>
                  <a:pt x="10393" y="742"/>
                  <a:pt x="10169" y="759"/>
                </a:cubicBezTo>
                <a:cubicBezTo>
                  <a:pt x="9674" y="796"/>
                  <a:pt x="9376" y="862"/>
                  <a:pt x="9438" y="921"/>
                </a:cubicBezTo>
                <a:cubicBezTo>
                  <a:pt x="9465" y="947"/>
                  <a:pt x="9432" y="1045"/>
                  <a:pt x="9363" y="1139"/>
                </a:cubicBezTo>
                <a:cubicBezTo>
                  <a:pt x="9294" y="1232"/>
                  <a:pt x="9238" y="1333"/>
                  <a:pt x="9238" y="1364"/>
                </a:cubicBezTo>
                <a:cubicBezTo>
                  <a:pt x="9238" y="1435"/>
                  <a:pt x="10170" y="1395"/>
                  <a:pt x="10373" y="1315"/>
                </a:cubicBezTo>
                <a:cubicBezTo>
                  <a:pt x="10458" y="1281"/>
                  <a:pt x="10578" y="1297"/>
                  <a:pt x="10650" y="1354"/>
                </a:cubicBezTo>
                <a:cubicBezTo>
                  <a:pt x="10757" y="1438"/>
                  <a:pt x="10778" y="1776"/>
                  <a:pt x="10778" y="3386"/>
                </a:cubicBezTo>
                <a:cubicBezTo>
                  <a:pt x="10778" y="5492"/>
                  <a:pt x="10770" y="5530"/>
                  <a:pt x="10291" y="5494"/>
                </a:cubicBezTo>
                <a:cubicBezTo>
                  <a:pt x="10159" y="5484"/>
                  <a:pt x="9983" y="5504"/>
                  <a:pt x="9900" y="5538"/>
                </a:cubicBezTo>
                <a:cubicBezTo>
                  <a:pt x="9816" y="5571"/>
                  <a:pt x="9663" y="5579"/>
                  <a:pt x="9559" y="5553"/>
                </a:cubicBezTo>
                <a:cubicBezTo>
                  <a:pt x="9446" y="5525"/>
                  <a:pt x="9311" y="5557"/>
                  <a:pt x="9220" y="5635"/>
                </a:cubicBezTo>
                <a:cubicBezTo>
                  <a:pt x="9137" y="5707"/>
                  <a:pt x="8954" y="5770"/>
                  <a:pt x="8817" y="5775"/>
                </a:cubicBezTo>
                <a:cubicBezTo>
                  <a:pt x="8679" y="5780"/>
                  <a:pt x="8573" y="5820"/>
                  <a:pt x="8581" y="5864"/>
                </a:cubicBezTo>
                <a:cubicBezTo>
                  <a:pt x="8588" y="5908"/>
                  <a:pt x="8512" y="5954"/>
                  <a:pt x="8409" y="5969"/>
                </a:cubicBezTo>
                <a:cubicBezTo>
                  <a:pt x="8307" y="5984"/>
                  <a:pt x="8176" y="6050"/>
                  <a:pt x="8120" y="6114"/>
                </a:cubicBezTo>
                <a:cubicBezTo>
                  <a:pt x="8064" y="6179"/>
                  <a:pt x="7973" y="6230"/>
                  <a:pt x="7920" y="6230"/>
                </a:cubicBezTo>
                <a:cubicBezTo>
                  <a:pt x="7866" y="6230"/>
                  <a:pt x="7776" y="6304"/>
                  <a:pt x="7717" y="6394"/>
                </a:cubicBezTo>
                <a:cubicBezTo>
                  <a:pt x="7659" y="6483"/>
                  <a:pt x="7556" y="6556"/>
                  <a:pt x="7491" y="6556"/>
                </a:cubicBezTo>
                <a:cubicBezTo>
                  <a:pt x="7425" y="6556"/>
                  <a:pt x="7350" y="6611"/>
                  <a:pt x="7323" y="6678"/>
                </a:cubicBezTo>
                <a:cubicBezTo>
                  <a:pt x="7296" y="6745"/>
                  <a:pt x="7228" y="6799"/>
                  <a:pt x="7171" y="6799"/>
                </a:cubicBezTo>
                <a:cubicBezTo>
                  <a:pt x="7057" y="6799"/>
                  <a:pt x="5166" y="5055"/>
                  <a:pt x="5035" y="4829"/>
                </a:cubicBezTo>
                <a:cubicBezTo>
                  <a:pt x="4975" y="4724"/>
                  <a:pt x="5002" y="4625"/>
                  <a:pt x="5141" y="4446"/>
                </a:cubicBezTo>
                <a:cubicBezTo>
                  <a:pt x="5244" y="4314"/>
                  <a:pt x="5360" y="4224"/>
                  <a:pt x="5400" y="4247"/>
                </a:cubicBezTo>
                <a:cubicBezTo>
                  <a:pt x="5439" y="4271"/>
                  <a:pt x="5470" y="4252"/>
                  <a:pt x="5470" y="4206"/>
                </a:cubicBezTo>
                <a:cubicBezTo>
                  <a:pt x="5470" y="4160"/>
                  <a:pt x="5577" y="4065"/>
                  <a:pt x="5706" y="3998"/>
                </a:cubicBezTo>
                <a:cubicBezTo>
                  <a:pt x="6052" y="3818"/>
                  <a:pt x="6458" y="3481"/>
                  <a:pt x="6397" y="3423"/>
                </a:cubicBezTo>
                <a:cubicBezTo>
                  <a:pt x="6308" y="3339"/>
                  <a:pt x="4958" y="4365"/>
                  <a:pt x="4958" y="4517"/>
                </a:cubicBezTo>
                <a:cubicBezTo>
                  <a:pt x="4958" y="4700"/>
                  <a:pt x="4792" y="4665"/>
                  <a:pt x="4503" y="4420"/>
                </a:cubicBezTo>
                <a:cubicBezTo>
                  <a:pt x="4186" y="4151"/>
                  <a:pt x="4145" y="3952"/>
                  <a:pt x="4365" y="3772"/>
                </a:cubicBezTo>
                <a:cubicBezTo>
                  <a:pt x="4434" y="3716"/>
                  <a:pt x="4473" y="3680"/>
                  <a:pt x="4453" y="3690"/>
                </a:cubicBezTo>
                <a:cubicBezTo>
                  <a:pt x="4434" y="3701"/>
                  <a:pt x="4368" y="3670"/>
                  <a:pt x="4308" y="3622"/>
                </a:cubicBezTo>
                <a:cubicBezTo>
                  <a:pt x="4230" y="3561"/>
                  <a:pt x="4144" y="3565"/>
                  <a:pt x="4011" y="3632"/>
                </a:cubicBezTo>
                <a:cubicBezTo>
                  <a:pt x="3843" y="3718"/>
                  <a:pt x="3769" y="3677"/>
                  <a:pt x="3257" y="3211"/>
                </a:cubicBezTo>
                <a:lnTo>
                  <a:pt x="2690" y="2695"/>
                </a:lnTo>
                <a:lnTo>
                  <a:pt x="3234" y="3235"/>
                </a:lnTo>
                <a:cubicBezTo>
                  <a:pt x="3835" y="3831"/>
                  <a:pt x="3832" y="3790"/>
                  <a:pt x="3307" y="4366"/>
                </a:cubicBezTo>
                <a:cubicBezTo>
                  <a:pt x="3002" y="4701"/>
                  <a:pt x="2980" y="4712"/>
                  <a:pt x="2933" y="4541"/>
                </a:cubicBezTo>
                <a:cubicBezTo>
                  <a:pt x="2894" y="4398"/>
                  <a:pt x="2857" y="4378"/>
                  <a:pt x="2765" y="4451"/>
                </a:cubicBezTo>
                <a:cubicBezTo>
                  <a:pt x="2701" y="4501"/>
                  <a:pt x="2666" y="4569"/>
                  <a:pt x="2687" y="4601"/>
                </a:cubicBezTo>
                <a:cubicBezTo>
                  <a:pt x="2707" y="4633"/>
                  <a:pt x="2605" y="4783"/>
                  <a:pt x="2458" y="4936"/>
                </a:cubicBezTo>
                <a:cubicBezTo>
                  <a:pt x="2310" y="5089"/>
                  <a:pt x="2065" y="5434"/>
                  <a:pt x="1911" y="5702"/>
                </a:cubicBezTo>
                <a:cubicBezTo>
                  <a:pt x="1730" y="6020"/>
                  <a:pt x="1571" y="6199"/>
                  <a:pt x="1456" y="6216"/>
                </a:cubicBezTo>
                <a:cubicBezTo>
                  <a:pt x="1248" y="6246"/>
                  <a:pt x="1248" y="6244"/>
                  <a:pt x="1376" y="6509"/>
                </a:cubicBezTo>
                <a:cubicBezTo>
                  <a:pt x="1515" y="6799"/>
                  <a:pt x="1356" y="6953"/>
                  <a:pt x="924" y="6947"/>
                </a:cubicBezTo>
                <a:cubicBezTo>
                  <a:pt x="682" y="6944"/>
                  <a:pt x="522" y="6996"/>
                  <a:pt x="374" y="7129"/>
                </a:cubicBezTo>
                <a:cubicBezTo>
                  <a:pt x="259" y="7231"/>
                  <a:pt x="165" y="7282"/>
                  <a:pt x="164" y="7241"/>
                </a:cubicBezTo>
                <a:cubicBezTo>
                  <a:pt x="164" y="7199"/>
                  <a:pt x="129" y="7217"/>
                  <a:pt x="87" y="7280"/>
                </a:cubicBezTo>
                <a:cubicBezTo>
                  <a:pt x="45" y="7343"/>
                  <a:pt x="8" y="7807"/>
                  <a:pt x="5" y="8309"/>
                </a:cubicBezTo>
                <a:cubicBezTo>
                  <a:pt x="-1" y="9200"/>
                  <a:pt x="3" y="9226"/>
                  <a:pt x="215" y="9358"/>
                </a:cubicBezTo>
                <a:cubicBezTo>
                  <a:pt x="371" y="9455"/>
                  <a:pt x="464" y="9468"/>
                  <a:pt x="541" y="9408"/>
                </a:cubicBezTo>
                <a:cubicBezTo>
                  <a:pt x="621" y="9345"/>
                  <a:pt x="696" y="9384"/>
                  <a:pt x="830" y="9555"/>
                </a:cubicBezTo>
                <a:cubicBezTo>
                  <a:pt x="980" y="9748"/>
                  <a:pt x="1014" y="9917"/>
                  <a:pt x="1027" y="10560"/>
                </a:cubicBezTo>
                <a:cubicBezTo>
                  <a:pt x="1036" y="10985"/>
                  <a:pt x="1016" y="11375"/>
                  <a:pt x="983" y="11425"/>
                </a:cubicBezTo>
                <a:cubicBezTo>
                  <a:pt x="883" y="11579"/>
                  <a:pt x="764" y="11439"/>
                  <a:pt x="761" y="11164"/>
                </a:cubicBezTo>
                <a:cubicBezTo>
                  <a:pt x="759" y="10963"/>
                  <a:pt x="741" y="10933"/>
                  <a:pt x="679" y="11034"/>
                </a:cubicBezTo>
                <a:cubicBezTo>
                  <a:pt x="577" y="11200"/>
                  <a:pt x="707" y="11812"/>
                  <a:pt x="939" y="12256"/>
                </a:cubicBezTo>
                <a:cubicBezTo>
                  <a:pt x="1027" y="12423"/>
                  <a:pt x="673" y="12776"/>
                  <a:pt x="543" y="12652"/>
                </a:cubicBezTo>
                <a:cubicBezTo>
                  <a:pt x="421" y="12536"/>
                  <a:pt x="464" y="13276"/>
                  <a:pt x="588" y="13417"/>
                </a:cubicBezTo>
                <a:cubicBezTo>
                  <a:pt x="651" y="13489"/>
                  <a:pt x="657" y="13549"/>
                  <a:pt x="604" y="13580"/>
                </a:cubicBezTo>
                <a:cubicBezTo>
                  <a:pt x="558" y="13607"/>
                  <a:pt x="542" y="13757"/>
                  <a:pt x="568" y="13912"/>
                </a:cubicBezTo>
                <a:cubicBezTo>
                  <a:pt x="610" y="14157"/>
                  <a:pt x="587" y="14202"/>
                  <a:pt x="401" y="14269"/>
                </a:cubicBezTo>
                <a:cubicBezTo>
                  <a:pt x="54" y="14394"/>
                  <a:pt x="58" y="14630"/>
                  <a:pt x="411" y="14956"/>
                </a:cubicBezTo>
                <a:cubicBezTo>
                  <a:pt x="669" y="15194"/>
                  <a:pt x="793" y="15247"/>
                  <a:pt x="1149" y="15268"/>
                </a:cubicBezTo>
                <a:cubicBezTo>
                  <a:pt x="1462" y="15286"/>
                  <a:pt x="1578" y="15327"/>
                  <a:pt x="1579" y="15417"/>
                </a:cubicBezTo>
                <a:cubicBezTo>
                  <a:pt x="1581" y="15574"/>
                  <a:pt x="1941" y="15920"/>
                  <a:pt x="2003" y="15825"/>
                </a:cubicBezTo>
                <a:cubicBezTo>
                  <a:pt x="2090" y="15691"/>
                  <a:pt x="2560" y="15889"/>
                  <a:pt x="2560" y="16059"/>
                </a:cubicBezTo>
                <a:cubicBezTo>
                  <a:pt x="2560" y="16090"/>
                  <a:pt x="2734" y="16292"/>
                  <a:pt x="2947" y="16509"/>
                </a:cubicBezTo>
                <a:cubicBezTo>
                  <a:pt x="3159" y="16725"/>
                  <a:pt x="3315" y="16921"/>
                  <a:pt x="3292" y="16944"/>
                </a:cubicBezTo>
                <a:cubicBezTo>
                  <a:pt x="3268" y="16966"/>
                  <a:pt x="3315" y="17031"/>
                  <a:pt x="3397" y="17089"/>
                </a:cubicBezTo>
                <a:cubicBezTo>
                  <a:pt x="3532" y="17184"/>
                  <a:pt x="3505" y="17235"/>
                  <a:pt x="3077" y="17666"/>
                </a:cubicBezTo>
                <a:lnTo>
                  <a:pt x="2604" y="18138"/>
                </a:lnTo>
                <a:lnTo>
                  <a:pt x="3123" y="17668"/>
                </a:lnTo>
                <a:lnTo>
                  <a:pt x="3642" y="17199"/>
                </a:lnTo>
                <a:lnTo>
                  <a:pt x="3917" y="17485"/>
                </a:lnTo>
                <a:cubicBezTo>
                  <a:pt x="4068" y="17643"/>
                  <a:pt x="4227" y="17772"/>
                  <a:pt x="4271" y="17772"/>
                </a:cubicBezTo>
                <a:cubicBezTo>
                  <a:pt x="4314" y="17772"/>
                  <a:pt x="4414" y="17877"/>
                  <a:pt x="4494" y="18005"/>
                </a:cubicBezTo>
                <a:cubicBezTo>
                  <a:pt x="4635" y="18232"/>
                  <a:pt x="4646" y="18236"/>
                  <a:pt x="4873" y="18112"/>
                </a:cubicBezTo>
                <a:cubicBezTo>
                  <a:pt x="5087" y="17996"/>
                  <a:pt x="5126" y="17995"/>
                  <a:pt x="5318" y="18114"/>
                </a:cubicBezTo>
                <a:cubicBezTo>
                  <a:pt x="5543" y="18254"/>
                  <a:pt x="5564" y="18326"/>
                  <a:pt x="5563" y="18946"/>
                </a:cubicBezTo>
                <a:cubicBezTo>
                  <a:pt x="5563" y="19166"/>
                  <a:pt x="5602" y="19391"/>
                  <a:pt x="5650" y="19446"/>
                </a:cubicBezTo>
                <a:cubicBezTo>
                  <a:pt x="5709" y="19514"/>
                  <a:pt x="5707" y="19562"/>
                  <a:pt x="5646" y="19598"/>
                </a:cubicBezTo>
                <a:cubicBezTo>
                  <a:pt x="5526" y="19668"/>
                  <a:pt x="5533" y="19887"/>
                  <a:pt x="5664" y="20154"/>
                </a:cubicBezTo>
                <a:cubicBezTo>
                  <a:pt x="5798" y="20428"/>
                  <a:pt x="5929" y="20432"/>
                  <a:pt x="6056" y="20167"/>
                </a:cubicBezTo>
                <a:cubicBezTo>
                  <a:pt x="6136" y="20000"/>
                  <a:pt x="6185" y="19976"/>
                  <a:pt x="6313" y="20040"/>
                </a:cubicBezTo>
                <a:cubicBezTo>
                  <a:pt x="6399" y="20084"/>
                  <a:pt x="6519" y="20176"/>
                  <a:pt x="6580" y="20246"/>
                </a:cubicBezTo>
                <a:cubicBezTo>
                  <a:pt x="6740" y="20429"/>
                  <a:pt x="6982" y="20403"/>
                  <a:pt x="7309" y="20167"/>
                </a:cubicBezTo>
                <a:cubicBezTo>
                  <a:pt x="7499" y="20029"/>
                  <a:pt x="7615" y="19989"/>
                  <a:pt x="7654" y="20049"/>
                </a:cubicBezTo>
                <a:cubicBezTo>
                  <a:pt x="7688" y="20102"/>
                  <a:pt x="7814" y="20118"/>
                  <a:pt x="7953" y="20089"/>
                </a:cubicBezTo>
                <a:cubicBezTo>
                  <a:pt x="8140" y="20050"/>
                  <a:pt x="8222" y="20079"/>
                  <a:pt x="8325" y="20218"/>
                </a:cubicBezTo>
                <a:cubicBezTo>
                  <a:pt x="8446" y="20383"/>
                  <a:pt x="8481" y="20388"/>
                  <a:pt x="8741" y="20291"/>
                </a:cubicBezTo>
                <a:cubicBezTo>
                  <a:pt x="8897" y="20233"/>
                  <a:pt x="9082" y="20118"/>
                  <a:pt x="9152" y="20038"/>
                </a:cubicBezTo>
                <a:cubicBezTo>
                  <a:pt x="9268" y="19907"/>
                  <a:pt x="9348" y="19902"/>
                  <a:pt x="9964" y="19976"/>
                </a:cubicBezTo>
                <a:cubicBezTo>
                  <a:pt x="10341" y="20021"/>
                  <a:pt x="10684" y="20090"/>
                  <a:pt x="10728" y="20132"/>
                </a:cubicBezTo>
                <a:cubicBezTo>
                  <a:pt x="10776" y="20177"/>
                  <a:pt x="10857" y="20167"/>
                  <a:pt x="10933" y="20107"/>
                </a:cubicBezTo>
                <a:cubicBezTo>
                  <a:pt x="11001" y="20053"/>
                  <a:pt x="11256" y="19997"/>
                  <a:pt x="11496" y="19982"/>
                </a:cubicBezTo>
                <a:cubicBezTo>
                  <a:pt x="11737" y="19967"/>
                  <a:pt x="12106" y="19944"/>
                  <a:pt x="12318" y="19930"/>
                </a:cubicBezTo>
                <a:cubicBezTo>
                  <a:pt x="12530" y="19917"/>
                  <a:pt x="12923" y="19827"/>
                  <a:pt x="13190" y="19729"/>
                </a:cubicBezTo>
                <a:cubicBezTo>
                  <a:pt x="13915" y="19466"/>
                  <a:pt x="14714" y="19566"/>
                  <a:pt x="14714" y="19919"/>
                </a:cubicBezTo>
                <a:cubicBezTo>
                  <a:pt x="14714" y="19980"/>
                  <a:pt x="15087" y="20007"/>
                  <a:pt x="15861" y="20007"/>
                </a:cubicBezTo>
                <a:cubicBezTo>
                  <a:pt x="16885" y="20007"/>
                  <a:pt x="17029" y="20025"/>
                  <a:pt x="17203" y="20170"/>
                </a:cubicBezTo>
                <a:cubicBezTo>
                  <a:pt x="17310" y="20259"/>
                  <a:pt x="17363" y="20279"/>
                  <a:pt x="17322" y="20213"/>
                </a:cubicBezTo>
                <a:cubicBezTo>
                  <a:pt x="17200" y="20017"/>
                  <a:pt x="17169" y="19000"/>
                  <a:pt x="17280" y="18872"/>
                </a:cubicBezTo>
                <a:cubicBezTo>
                  <a:pt x="17356" y="18786"/>
                  <a:pt x="17355" y="18715"/>
                  <a:pt x="17277" y="18577"/>
                </a:cubicBezTo>
                <a:cubicBezTo>
                  <a:pt x="17192" y="18426"/>
                  <a:pt x="17199" y="18377"/>
                  <a:pt x="17318" y="18294"/>
                </a:cubicBezTo>
                <a:cubicBezTo>
                  <a:pt x="17443" y="18208"/>
                  <a:pt x="17424" y="18197"/>
                  <a:pt x="17180" y="18207"/>
                </a:cubicBezTo>
                <a:cubicBezTo>
                  <a:pt x="16925" y="18219"/>
                  <a:pt x="16899" y="18199"/>
                  <a:pt x="16920" y="18016"/>
                </a:cubicBezTo>
                <a:cubicBezTo>
                  <a:pt x="16974" y="17567"/>
                  <a:pt x="17037" y="17462"/>
                  <a:pt x="17375" y="17249"/>
                </a:cubicBezTo>
                <a:lnTo>
                  <a:pt x="17727" y="17027"/>
                </a:lnTo>
                <a:lnTo>
                  <a:pt x="17954" y="17217"/>
                </a:lnTo>
                <a:lnTo>
                  <a:pt x="18179" y="17406"/>
                </a:lnTo>
                <a:lnTo>
                  <a:pt x="17974" y="17186"/>
                </a:lnTo>
                <a:cubicBezTo>
                  <a:pt x="17797" y="16994"/>
                  <a:pt x="17786" y="16945"/>
                  <a:pt x="17885" y="16820"/>
                </a:cubicBezTo>
                <a:cubicBezTo>
                  <a:pt x="18217" y="16404"/>
                  <a:pt x="18418" y="16249"/>
                  <a:pt x="18573" y="16288"/>
                </a:cubicBezTo>
                <a:cubicBezTo>
                  <a:pt x="18766" y="16336"/>
                  <a:pt x="18969" y="16133"/>
                  <a:pt x="19347" y="15517"/>
                </a:cubicBezTo>
                <a:cubicBezTo>
                  <a:pt x="19491" y="15283"/>
                  <a:pt x="19643" y="15111"/>
                  <a:pt x="19686" y="15136"/>
                </a:cubicBezTo>
                <a:cubicBezTo>
                  <a:pt x="19728" y="15161"/>
                  <a:pt x="19763" y="15128"/>
                  <a:pt x="19763" y="15064"/>
                </a:cubicBezTo>
                <a:cubicBezTo>
                  <a:pt x="19763" y="14999"/>
                  <a:pt x="19816" y="14906"/>
                  <a:pt x="19880" y="14856"/>
                </a:cubicBezTo>
                <a:cubicBezTo>
                  <a:pt x="19944" y="14805"/>
                  <a:pt x="19979" y="14677"/>
                  <a:pt x="19958" y="14571"/>
                </a:cubicBezTo>
                <a:cubicBezTo>
                  <a:pt x="19910" y="14336"/>
                  <a:pt x="20230" y="14082"/>
                  <a:pt x="20435" y="14191"/>
                </a:cubicBezTo>
                <a:cubicBezTo>
                  <a:pt x="20528" y="14240"/>
                  <a:pt x="20615" y="14202"/>
                  <a:pt x="20732" y="14060"/>
                </a:cubicBezTo>
                <a:cubicBezTo>
                  <a:pt x="20823" y="13951"/>
                  <a:pt x="20946" y="13879"/>
                  <a:pt x="21007" y="13901"/>
                </a:cubicBezTo>
                <a:cubicBezTo>
                  <a:pt x="21068" y="13923"/>
                  <a:pt x="21140" y="13890"/>
                  <a:pt x="21166" y="13826"/>
                </a:cubicBezTo>
                <a:cubicBezTo>
                  <a:pt x="21192" y="13761"/>
                  <a:pt x="21167" y="13720"/>
                  <a:pt x="21109" y="13731"/>
                </a:cubicBezTo>
                <a:cubicBezTo>
                  <a:pt x="21035" y="13745"/>
                  <a:pt x="20997" y="13528"/>
                  <a:pt x="20979" y="12971"/>
                </a:cubicBezTo>
                <a:cubicBezTo>
                  <a:pt x="20958" y="12289"/>
                  <a:pt x="20976" y="12177"/>
                  <a:pt x="21120" y="12053"/>
                </a:cubicBezTo>
                <a:cubicBezTo>
                  <a:pt x="21283" y="11913"/>
                  <a:pt x="21282" y="11907"/>
                  <a:pt x="21079" y="11699"/>
                </a:cubicBezTo>
                <a:cubicBezTo>
                  <a:pt x="20877" y="11492"/>
                  <a:pt x="20875" y="11457"/>
                  <a:pt x="20895" y="10273"/>
                </a:cubicBezTo>
                <a:cubicBezTo>
                  <a:pt x="20915" y="9092"/>
                  <a:pt x="20921" y="9055"/>
                  <a:pt x="21110" y="8987"/>
                </a:cubicBezTo>
                <a:cubicBezTo>
                  <a:pt x="21418" y="8876"/>
                  <a:pt x="21310" y="8597"/>
                  <a:pt x="20943" y="8554"/>
                </a:cubicBezTo>
                <a:cubicBezTo>
                  <a:pt x="20853" y="8543"/>
                  <a:pt x="20661" y="8344"/>
                  <a:pt x="20741" y="8344"/>
                </a:cubicBezTo>
                <a:cubicBezTo>
                  <a:pt x="20779" y="8344"/>
                  <a:pt x="20710" y="8218"/>
                  <a:pt x="20587" y="8065"/>
                </a:cubicBezTo>
                <a:cubicBezTo>
                  <a:pt x="20360" y="7782"/>
                  <a:pt x="20311" y="7607"/>
                  <a:pt x="20427" y="7497"/>
                </a:cubicBezTo>
                <a:cubicBezTo>
                  <a:pt x="20463" y="7463"/>
                  <a:pt x="20500" y="7339"/>
                  <a:pt x="20511" y="7220"/>
                </a:cubicBezTo>
                <a:cubicBezTo>
                  <a:pt x="20559" y="6690"/>
                  <a:pt x="20593" y="6614"/>
                  <a:pt x="20838" y="6519"/>
                </a:cubicBezTo>
                <a:cubicBezTo>
                  <a:pt x="21061" y="6432"/>
                  <a:pt x="21070" y="6418"/>
                  <a:pt x="20916" y="6379"/>
                </a:cubicBezTo>
                <a:cubicBezTo>
                  <a:pt x="20821" y="6356"/>
                  <a:pt x="20541" y="6362"/>
                  <a:pt x="20297" y="6391"/>
                </a:cubicBezTo>
                <a:cubicBezTo>
                  <a:pt x="20050" y="6421"/>
                  <a:pt x="19817" y="6410"/>
                  <a:pt x="19773" y="6368"/>
                </a:cubicBezTo>
                <a:cubicBezTo>
                  <a:pt x="19729" y="6327"/>
                  <a:pt x="19602" y="6250"/>
                  <a:pt x="19493" y="6198"/>
                </a:cubicBezTo>
                <a:cubicBezTo>
                  <a:pt x="19383" y="6146"/>
                  <a:pt x="19289" y="6069"/>
                  <a:pt x="19285" y="6025"/>
                </a:cubicBezTo>
                <a:cubicBezTo>
                  <a:pt x="19281" y="5982"/>
                  <a:pt x="19250" y="5888"/>
                  <a:pt x="19217" y="5818"/>
                </a:cubicBezTo>
                <a:cubicBezTo>
                  <a:pt x="19138" y="5650"/>
                  <a:pt x="19309" y="5230"/>
                  <a:pt x="19427" y="5299"/>
                </a:cubicBezTo>
                <a:cubicBezTo>
                  <a:pt x="19476" y="5328"/>
                  <a:pt x="19506" y="5435"/>
                  <a:pt x="19493" y="5536"/>
                </a:cubicBezTo>
                <a:cubicBezTo>
                  <a:pt x="19454" y="5817"/>
                  <a:pt x="19647" y="5989"/>
                  <a:pt x="19940" y="5933"/>
                </a:cubicBezTo>
                <a:cubicBezTo>
                  <a:pt x="20120" y="5899"/>
                  <a:pt x="20204" y="5921"/>
                  <a:pt x="20241" y="6013"/>
                </a:cubicBezTo>
                <a:cubicBezTo>
                  <a:pt x="20287" y="6127"/>
                  <a:pt x="20327" y="6124"/>
                  <a:pt x="20604" y="5983"/>
                </a:cubicBezTo>
                <a:cubicBezTo>
                  <a:pt x="20776" y="5895"/>
                  <a:pt x="20990" y="5823"/>
                  <a:pt x="21080" y="5823"/>
                </a:cubicBezTo>
                <a:cubicBezTo>
                  <a:pt x="21239" y="5823"/>
                  <a:pt x="21241" y="5820"/>
                  <a:pt x="21090" y="5662"/>
                </a:cubicBezTo>
                <a:cubicBezTo>
                  <a:pt x="21005" y="5572"/>
                  <a:pt x="20915" y="5517"/>
                  <a:pt x="20891" y="5540"/>
                </a:cubicBezTo>
                <a:cubicBezTo>
                  <a:pt x="20841" y="5588"/>
                  <a:pt x="20725" y="5490"/>
                  <a:pt x="20638" y="5369"/>
                </a:cubicBezTo>
                <a:cubicBezTo>
                  <a:pt x="20637" y="5369"/>
                  <a:pt x="20625" y="5369"/>
                  <a:pt x="20624" y="5368"/>
                </a:cubicBezTo>
                <a:cubicBezTo>
                  <a:pt x="20621" y="5365"/>
                  <a:pt x="20618" y="5345"/>
                  <a:pt x="20615" y="5338"/>
                </a:cubicBezTo>
                <a:cubicBezTo>
                  <a:pt x="20570" y="5267"/>
                  <a:pt x="20535" y="5194"/>
                  <a:pt x="20535" y="5134"/>
                </a:cubicBezTo>
                <a:cubicBezTo>
                  <a:pt x="20535" y="4986"/>
                  <a:pt x="20494" y="4964"/>
                  <a:pt x="20286" y="4992"/>
                </a:cubicBezTo>
                <a:cubicBezTo>
                  <a:pt x="20142" y="5013"/>
                  <a:pt x="19947" y="4970"/>
                  <a:pt x="19818" y="4889"/>
                </a:cubicBezTo>
                <a:cubicBezTo>
                  <a:pt x="19633" y="4774"/>
                  <a:pt x="19610" y="4723"/>
                  <a:pt x="19686" y="4589"/>
                </a:cubicBezTo>
                <a:cubicBezTo>
                  <a:pt x="19793" y="4398"/>
                  <a:pt x="19719" y="4289"/>
                  <a:pt x="19575" y="4427"/>
                </a:cubicBezTo>
                <a:cubicBezTo>
                  <a:pt x="19457" y="4539"/>
                  <a:pt x="18920" y="4554"/>
                  <a:pt x="18746" y="4450"/>
                </a:cubicBezTo>
                <a:cubicBezTo>
                  <a:pt x="18676" y="4407"/>
                  <a:pt x="18526" y="4412"/>
                  <a:pt x="18382" y="4460"/>
                </a:cubicBezTo>
                <a:cubicBezTo>
                  <a:pt x="18247" y="4504"/>
                  <a:pt x="18069" y="4512"/>
                  <a:pt x="17987" y="4478"/>
                </a:cubicBezTo>
                <a:cubicBezTo>
                  <a:pt x="17905" y="4444"/>
                  <a:pt x="17814" y="4420"/>
                  <a:pt x="17785" y="4425"/>
                </a:cubicBezTo>
                <a:cubicBezTo>
                  <a:pt x="17755" y="4431"/>
                  <a:pt x="17665" y="4368"/>
                  <a:pt x="17587" y="4286"/>
                </a:cubicBezTo>
                <a:cubicBezTo>
                  <a:pt x="17452" y="4145"/>
                  <a:pt x="17458" y="4121"/>
                  <a:pt x="17663" y="3902"/>
                </a:cubicBezTo>
                <a:cubicBezTo>
                  <a:pt x="17867" y="3685"/>
                  <a:pt x="17888" y="3680"/>
                  <a:pt x="17996" y="3812"/>
                </a:cubicBezTo>
                <a:cubicBezTo>
                  <a:pt x="18167" y="4021"/>
                  <a:pt x="18235" y="3985"/>
                  <a:pt x="18121" y="3747"/>
                </a:cubicBezTo>
                <a:cubicBezTo>
                  <a:pt x="18030" y="3557"/>
                  <a:pt x="18057" y="3507"/>
                  <a:pt x="18486" y="3080"/>
                </a:cubicBezTo>
                <a:lnTo>
                  <a:pt x="18951" y="2619"/>
                </a:lnTo>
                <a:lnTo>
                  <a:pt x="18464" y="3044"/>
                </a:lnTo>
                <a:cubicBezTo>
                  <a:pt x="18196" y="3277"/>
                  <a:pt x="17942" y="3466"/>
                  <a:pt x="17900" y="3466"/>
                </a:cubicBezTo>
                <a:cubicBezTo>
                  <a:pt x="17858" y="3466"/>
                  <a:pt x="17657" y="3321"/>
                  <a:pt x="17453" y="3142"/>
                </a:cubicBezTo>
                <a:cubicBezTo>
                  <a:pt x="17249" y="2963"/>
                  <a:pt x="17034" y="2817"/>
                  <a:pt x="16977" y="2817"/>
                </a:cubicBezTo>
                <a:cubicBezTo>
                  <a:pt x="16834" y="2817"/>
                  <a:pt x="16563" y="2405"/>
                  <a:pt x="16578" y="2211"/>
                </a:cubicBezTo>
                <a:cubicBezTo>
                  <a:pt x="16585" y="2124"/>
                  <a:pt x="16558" y="2014"/>
                  <a:pt x="16520" y="1967"/>
                </a:cubicBezTo>
                <a:cubicBezTo>
                  <a:pt x="16482" y="1921"/>
                  <a:pt x="16424" y="1779"/>
                  <a:pt x="16392" y="1652"/>
                </a:cubicBezTo>
                <a:cubicBezTo>
                  <a:pt x="16347" y="1474"/>
                  <a:pt x="16308" y="1442"/>
                  <a:pt x="16223" y="1509"/>
                </a:cubicBezTo>
                <a:cubicBezTo>
                  <a:pt x="16085" y="1618"/>
                  <a:pt x="15998" y="1543"/>
                  <a:pt x="15998" y="1317"/>
                </a:cubicBezTo>
                <a:cubicBezTo>
                  <a:pt x="15998" y="1222"/>
                  <a:pt x="15858" y="1010"/>
                  <a:pt x="15688" y="843"/>
                </a:cubicBezTo>
                <a:cubicBezTo>
                  <a:pt x="15518" y="677"/>
                  <a:pt x="15413" y="538"/>
                  <a:pt x="15453" y="534"/>
                </a:cubicBezTo>
                <a:cubicBezTo>
                  <a:pt x="15494" y="531"/>
                  <a:pt x="15450" y="500"/>
                  <a:pt x="15356" y="463"/>
                </a:cubicBezTo>
                <a:cubicBezTo>
                  <a:pt x="15323" y="450"/>
                  <a:pt x="15292" y="443"/>
                  <a:pt x="15260" y="443"/>
                </a:cubicBezTo>
                <a:close/>
                <a:moveTo>
                  <a:pt x="2322" y="2106"/>
                </a:moveTo>
                <a:cubicBezTo>
                  <a:pt x="2128" y="2124"/>
                  <a:pt x="1976" y="2353"/>
                  <a:pt x="2135" y="2534"/>
                </a:cubicBezTo>
                <a:cubicBezTo>
                  <a:pt x="2251" y="2668"/>
                  <a:pt x="2311" y="2678"/>
                  <a:pt x="2512" y="2605"/>
                </a:cubicBezTo>
                <a:cubicBezTo>
                  <a:pt x="2683" y="2542"/>
                  <a:pt x="2688" y="2299"/>
                  <a:pt x="2521" y="2167"/>
                </a:cubicBezTo>
                <a:cubicBezTo>
                  <a:pt x="2457" y="2117"/>
                  <a:pt x="2387" y="2100"/>
                  <a:pt x="2322" y="2106"/>
                </a:cubicBezTo>
                <a:close/>
                <a:moveTo>
                  <a:pt x="17387" y="2202"/>
                </a:moveTo>
                <a:cubicBezTo>
                  <a:pt x="17363" y="2209"/>
                  <a:pt x="17340" y="2224"/>
                  <a:pt x="17325" y="2246"/>
                </a:cubicBezTo>
                <a:cubicBezTo>
                  <a:pt x="17296" y="2292"/>
                  <a:pt x="17332" y="2329"/>
                  <a:pt x="17405" y="2329"/>
                </a:cubicBezTo>
                <a:cubicBezTo>
                  <a:pt x="17556" y="2329"/>
                  <a:pt x="17577" y="2281"/>
                  <a:pt x="17458" y="2211"/>
                </a:cubicBezTo>
                <a:cubicBezTo>
                  <a:pt x="17437" y="2198"/>
                  <a:pt x="17411" y="2196"/>
                  <a:pt x="17387" y="2202"/>
                </a:cubicBezTo>
                <a:close/>
                <a:moveTo>
                  <a:pt x="9366" y="2410"/>
                </a:moveTo>
                <a:cubicBezTo>
                  <a:pt x="9248" y="2410"/>
                  <a:pt x="9152" y="2443"/>
                  <a:pt x="9152" y="2483"/>
                </a:cubicBezTo>
                <a:cubicBezTo>
                  <a:pt x="9152" y="2523"/>
                  <a:pt x="9249" y="2551"/>
                  <a:pt x="9366" y="2544"/>
                </a:cubicBezTo>
                <a:cubicBezTo>
                  <a:pt x="9645" y="2529"/>
                  <a:pt x="9645" y="2410"/>
                  <a:pt x="9366" y="2410"/>
                </a:cubicBezTo>
                <a:close/>
                <a:moveTo>
                  <a:pt x="2378" y="3651"/>
                </a:moveTo>
                <a:cubicBezTo>
                  <a:pt x="2325" y="3658"/>
                  <a:pt x="2265" y="3702"/>
                  <a:pt x="2239" y="3777"/>
                </a:cubicBezTo>
                <a:cubicBezTo>
                  <a:pt x="2220" y="3830"/>
                  <a:pt x="2266" y="3873"/>
                  <a:pt x="2341" y="3873"/>
                </a:cubicBezTo>
                <a:cubicBezTo>
                  <a:pt x="2415" y="3873"/>
                  <a:pt x="2476" y="3816"/>
                  <a:pt x="2476" y="3745"/>
                </a:cubicBezTo>
                <a:cubicBezTo>
                  <a:pt x="2476" y="3674"/>
                  <a:pt x="2430" y="3644"/>
                  <a:pt x="2378" y="3651"/>
                </a:cubicBezTo>
                <a:close/>
                <a:moveTo>
                  <a:pt x="19294" y="3669"/>
                </a:moveTo>
                <a:cubicBezTo>
                  <a:pt x="19207" y="3669"/>
                  <a:pt x="19121" y="3716"/>
                  <a:pt x="19101" y="3772"/>
                </a:cubicBezTo>
                <a:cubicBezTo>
                  <a:pt x="19079" y="3836"/>
                  <a:pt x="19149" y="3873"/>
                  <a:pt x="19294" y="3873"/>
                </a:cubicBezTo>
                <a:cubicBezTo>
                  <a:pt x="19438" y="3873"/>
                  <a:pt x="19508" y="3836"/>
                  <a:pt x="19486" y="3772"/>
                </a:cubicBezTo>
                <a:cubicBezTo>
                  <a:pt x="19466" y="3716"/>
                  <a:pt x="19380" y="3669"/>
                  <a:pt x="19294" y="3669"/>
                </a:cubicBezTo>
                <a:close/>
                <a:moveTo>
                  <a:pt x="6419" y="4603"/>
                </a:moveTo>
                <a:cubicBezTo>
                  <a:pt x="6401" y="4602"/>
                  <a:pt x="6380" y="4607"/>
                  <a:pt x="6361" y="4625"/>
                </a:cubicBezTo>
                <a:cubicBezTo>
                  <a:pt x="6333" y="4652"/>
                  <a:pt x="6340" y="4723"/>
                  <a:pt x="6376" y="4779"/>
                </a:cubicBezTo>
                <a:cubicBezTo>
                  <a:pt x="6430" y="4862"/>
                  <a:pt x="6452" y="4862"/>
                  <a:pt x="6481" y="4779"/>
                </a:cubicBezTo>
                <a:cubicBezTo>
                  <a:pt x="6512" y="4691"/>
                  <a:pt x="6473" y="4608"/>
                  <a:pt x="6419" y="4603"/>
                </a:cubicBezTo>
                <a:close/>
                <a:moveTo>
                  <a:pt x="21410" y="5697"/>
                </a:moveTo>
                <a:cubicBezTo>
                  <a:pt x="21386" y="5703"/>
                  <a:pt x="21362" y="5718"/>
                  <a:pt x="21347" y="5741"/>
                </a:cubicBezTo>
                <a:cubicBezTo>
                  <a:pt x="21318" y="5786"/>
                  <a:pt x="21355" y="5823"/>
                  <a:pt x="21428" y="5823"/>
                </a:cubicBezTo>
                <a:cubicBezTo>
                  <a:pt x="21579" y="5823"/>
                  <a:pt x="21599" y="5775"/>
                  <a:pt x="21480" y="5706"/>
                </a:cubicBezTo>
                <a:cubicBezTo>
                  <a:pt x="21458" y="5693"/>
                  <a:pt x="21434" y="5690"/>
                  <a:pt x="21410" y="5697"/>
                </a:cubicBezTo>
                <a:close/>
                <a:moveTo>
                  <a:pt x="311" y="10040"/>
                </a:moveTo>
                <a:cubicBezTo>
                  <a:pt x="264" y="10034"/>
                  <a:pt x="219" y="10042"/>
                  <a:pt x="186" y="10068"/>
                </a:cubicBezTo>
                <a:cubicBezTo>
                  <a:pt x="105" y="10132"/>
                  <a:pt x="103" y="10181"/>
                  <a:pt x="176" y="10265"/>
                </a:cubicBezTo>
                <a:cubicBezTo>
                  <a:pt x="292" y="10398"/>
                  <a:pt x="476" y="10409"/>
                  <a:pt x="554" y="10289"/>
                </a:cubicBezTo>
                <a:cubicBezTo>
                  <a:pt x="619" y="10189"/>
                  <a:pt x="454" y="10056"/>
                  <a:pt x="311" y="10040"/>
                </a:cubicBezTo>
                <a:close/>
                <a:moveTo>
                  <a:pt x="79" y="13953"/>
                </a:moveTo>
                <a:cubicBezTo>
                  <a:pt x="37" y="13953"/>
                  <a:pt x="8" y="13983"/>
                  <a:pt x="0" y="14021"/>
                </a:cubicBezTo>
                <a:cubicBezTo>
                  <a:pt x="0" y="14033"/>
                  <a:pt x="0" y="14037"/>
                  <a:pt x="0" y="14048"/>
                </a:cubicBezTo>
                <a:cubicBezTo>
                  <a:pt x="8" y="14085"/>
                  <a:pt x="38" y="14115"/>
                  <a:pt x="79" y="14115"/>
                </a:cubicBezTo>
                <a:cubicBezTo>
                  <a:pt x="126" y="14115"/>
                  <a:pt x="165" y="14079"/>
                  <a:pt x="165" y="14034"/>
                </a:cubicBezTo>
                <a:cubicBezTo>
                  <a:pt x="165" y="13989"/>
                  <a:pt x="126" y="13953"/>
                  <a:pt x="79" y="13953"/>
                </a:cubicBezTo>
                <a:close/>
                <a:moveTo>
                  <a:pt x="21214" y="14683"/>
                </a:moveTo>
                <a:cubicBezTo>
                  <a:pt x="21164" y="14683"/>
                  <a:pt x="21146" y="14720"/>
                  <a:pt x="21175" y="14765"/>
                </a:cubicBezTo>
                <a:cubicBezTo>
                  <a:pt x="21204" y="14809"/>
                  <a:pt x="21245" y="14846"/>
                  <a:pt x="21266" y="14846"/>
                </a:cubicBezTo>
                <a:cubicBezTo>
                  <a:pt x="21287" y="14846"/>
                  <a:pt x="21304" y="14809"/>
                  <a:pt x="21304" y="14765"/>
                </a:cubicBezTo>
                <a:cubicBezTo>
                  <a:pt x="21304" y="14720"/>
                  <a:pt x="21264" y="14683"/>
                  <a:pt x="21214" y="14683"/>
                </a:cubicBezTo>
                <a:close/>
                <a:moveTo>
                  <a:pt x="20955" y="14775"/>
                </a:moveTo>
                <a:cubicBezTo>
                  <a:pt x="20925" y="14773"/>
                  <a:pt x="20891" y="14779"/>
                  <a:pt x="20860" y="14791"/>
                </a:cubicBezTo>
                <a:cubicBezTo>
                  <a:pt x="20792" y="14817"/>
                  <a:pt x="20811" y="14836"/>
                  <a:pt x="20911" y="14839"/>
                </a:cubicBezTo>
                <a:cubicBezTo>
                  <a:pt x="21001" y="14843"/>
                  <a:pt x="21053" y="14824"/>
                  <a:pt x="21024" y="14797"/>
                </a:cubicBezTo>
                <a:cubicBezTo>
                  <a:pt x="21010" y="14783"/>
                  <a:pt x="20985" y="14776"/>
                  <a:pt x="20955" y="14775"/>
                </a:cubicBezTo>
                <a:close/>
                <a:moveTo>
                  <a:pt x="1154" y="15497"/>
                </a:moveTo>
                <a:cubicBezTo>
                  <a:pt x="992" y="15497"/>
                  <a:pt x="836" y="15533"/>
                  <a:pt x="806" y="15578"/>
                </a:cubicBezTo>
                <a:cubicBezTo>
                  <a:pt x="774" y="15627"/>
                  <a:pt x="892" y="15659"/>
                  <a:pt x="1101" y="15659"/>
                </a:cubicBezTo>
                <a:cubicBezTo>
                  <a:pt x="1293" y="15659"/>
                  <a:pt x="1449" y="15623"/>
                  <a:pt x="1449" y="15578"/>
                </a:cubicBezTo>
                <a:cubicBezTo>
                  <a:pt x="1449" y="15533"/>
                  <a:pt x="1315" y="15497"/>
                  <a:pt x="1154" y="15497"/>
                </a:cubicBezTo>
                <a:close/>
                <a:moveTo>
                  <a:pt x="19207" y="16676"/>
                </a:moveTo>
                <a:cubicBezTo>
                  <a:pt x="19168" y="16676"/>
                  <a:pt x="19121" y="16721"/>
                  <a:pt x="19101" y="16777"/>
                </a:cubicBezTo>
                <a:cubicBezTo>
                  <a:pt x="19082" y="16833"/>
                  <a:pt x="19128" y="16879"/>
                  <a:pt x="19207" y="16879"/>
                </a:cubicBezTo>
                <a:cubicBezTo>
                  <a:pt x="19285" y="16879"/>
                  <a:pt x="19333" y="16833"/>
                  <a:pt x="19313" y="16777"/>
                </a:cubicBezTo>
                <a:cubicBezTo>
                  <a:pt x="19294" y="16721"/>
                  <a:pt x="19246" y="16676"/>
                  <a:pt x="19207" y="16676"/>
                </a:cubicBezTo>
                <a:close/>
                <a:moveTo>
                  <a:pt x="1877" y="17162"/>
                </a:moveTo>
                <a:cubicBezTo>
                  <a:pt x="1814" y="17162"/>
                  <a:pt x="1748" y="17209"/>
                  <a:pt x="1729" y="17265"/>
                </a:cubicBezTo>
                <a:cubicBezTo>
                  <a:pt x="1707" y="17325"/>
                  <a:pt x="1766" y="17366"/>
                  <a:pt x="1877" y="17366"/>
                </a:cubicBezTo>
                <a:cubicBezTo>
                  <a:pt x="1987" y="17366"/>
                  <a:pt x="2048" y="17325"/>
                  <a:pt x="2027" y="17265"/>
                </a:cubicBezTo>
                <a:cubicBezTo>
                  <a:pt x="2007" y="17209"/>
                  <a:pt x="1939" y="17162"/>
                  <a:pt x="1877" y="17162"/>
                </a:cubicBezTo>
                <a:close/>
                <a:moveTo>
                  <a:pt x="18267" y="17489"/>
                </a:moveTo>
                <a:lnTo>
                  <a:pt x="18561" y="17792"/>
                </a:lnTo>
                <a:cubicBezTo>
                  <a:pt x="18836" y="18076"/>
                  <a:pt x="18907" y="18135"/>
                  <a:pt x="18907" y="18073"/>
                </a:cubicBezTo>
                <a:cubicBezTo>
                  <a:pt x="18907" y="18060"/>
                  <a:pt x="18763" y="17922"/>
                  <a:pt x="18587" y="17768"/>
                </a:cubicBezTo>
                <a:lnTo>
                  <a:pt x="18267" y="17489"/>
                </a:lnTo>
                <a:close/>
                <a:moveTo>
                  <a:pt x="17728" y="17842"/>
                </a:moveTo>
                <a:lnTo>
                  <a:pt x="17751" y="18072"/>
                </a:lnTo>
                <a:cubicBezTo>
                  <a:pt x="17764" y="18198"/>
                  <a:pt x="17806" y="18372"/>
                  <a:pt x="17844" y="18459"/>
                </a:cubicBezTo>
                <a:cubicBezTo>
                  <a:pt x="17896" y="18580"/>
                  <a:pt x="17921" y="18588"/>
                  <a:pt x="17950" y="18499"/>
                </a:cubicBezTo>
                <a:cubicBezTo>
                  <a:pt x="17971" y="18434"/>
                  <a:pt x="18022" y="18342"/>
                  <a:pt x="18062" y="18293"/>
                </a:cubicBezTo>
                <a:cubicBezTo>
                  <a:pt x="18107" y="18239"/>
                  <a:pt x="18057" y="18134"/>
                  <a:pt x="17932" y="18023"/>
                </a:cubicBezTo>
                <a:lnTo>
                  <a:pt x="17728" y="17842"/>
                </a:lnTo>
                <a:close/>
                <a:moveTo>
                  <a:pt x="3827" y="18595"/>
                </a:moveTo>
                <a:cubicBezTo>
                  <a:pt x="3561" y="18610"/>
                  <a:pt x="3448" y="18666"/>
                  <a:pt x="3574" y="18738"/>
                </a:cubicBezTo>
                <a:cubicBezTo>
                  <a:pt x="3747" y="18837"/>
                  <a:pt x="4430" y="18822"/>
                  <a:pt x="4522" y="18717"/>
                </a:cubicBezTo>
                <a:cubicBezTo>
                  <a:pt x="4593" y="18635"/>
                  <a:pt x="4513" y="18610"/>
                  <a:pt x="4142" y="18595"/>
                </a:cubicBezTo>
                <a:cubicBezTo>
                  <a:pt x="4022" y="18591"/>
                  <a:pt x="3916" y="18590"/>
                  <a:pt x="3827" y="18595"/>
                </a:cubicBezTo>
                <a:close/>
                <a:moveTo>
                  <a:pt x="9670" y="20536"/>
                </a:moveTo>
                <a:cubicBezTo>
                  <a:pt x="9621" y="20536"/>
                  <a:pt x="9580" y="20573"/>
                  <a:pt x="9580" y="20617"/>
                </a:cubicBezTo>
                <a:cubicBezTo>
                  <a:pt x="9580" y="20662"/>
                  <a:pt x="9596" y="20699"/>
                  <a:pt x="9617" y="20699"/>
                </a:cubicBezTo>
                <a:cubicBezTo>
                  <a:pt x="9638" y="20699"/>
                  <a:pt x="9678" y="20662"/>
                  <a:pt x="9707" y="20617"/>
                </a:cubicBezTo>
                <a:cubicBezTo>
                  <a:pt x="9737" y="20573"/>
                  <a:pt x="9720" y="20536"/>
                  <a:pt x="9670" y="20536"/>
                </a:cubicBezTo>
                <a:close/>
                <a:moveTo>
                  <a:pt x="10797" y="20924"/>
                </a:moveTo>
                <a:cubicBezTo>
                  <a:pt x="10749" y="20933"/>
                  <a:pt x="10693" y="20962"/>
                  <a:pt x="10623" y="21013"/>
                </a:cubicBezTo>
                <a:cubicBezTo>
                  <a:pt x="10453" y="21135"/>
                  <a:pt x="10438" y="21183"/>
                  <a:pt x="10517" y="21381"/>
                </a:cubicBezTo>
                <a:cubicBezTo>
                  <a:pt x="10581" y="21539"/>
                  <a:pt x="10650" y="21594"/>
                  <a:pt x="10743" y="21560"/>
                </a:cubicBezTo>
                <a:cubicBezTo>
                  <a:pt x="10817" y="21533"/>
                  <a:pt x="10913" y="21512"/>
                  <a:pt x="10956" y="21512"/>
                </a:cubicBezTo>
                <a:cubicBezTo>
                  <a:pt x="11075" y="21512"/>
                  <a:pt x="11051" y="21056"/>
                  <a:pt x="10927" y="20958"/>
                </a:cubicBezTo>
                <a:cubicBezTo>
                  <a:pt x="10888" y="20927"/>
                  <a:pt x="10846" y="20915"/>
                  <a:pt x="10797" y="20924"/>
                </a:cubicBezTo>
                <a:close/>
              </a:path>
            </a:pathLst>
          </a:cu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21" name="AQI_Workflow.drawio.png" descr="AQI_Workflow.drawio.png"/>
          <p:cNvPicPr>
            <a:picLocks noChangeAspect="1"/>
          </p:cNvPicPr>
          <p:nvPr/>
        </p:nvPicPr>
        <p:blipFill>
          <a:blip r:embed="rId3">
            <a:extLst/>
          </a:blip>
          <a:stretch>
            <a:fillRect/>
          </a:stretch>
        </p:blipFill>
        <p:spPr>
          <a:xfrm>
            <a:off x="2691982" y="1129875"/>
            <a:ext cx="19000036" cy="1145625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3" name="Dataset details"/>
          <p:cNvSpPr txBox="1"/>
          <p:nvPr>
            <p:ph type="title"/>
          </p:nvPr>
        </p:nvSpPr>
        <p:spPr>
          <a:prstGeom prst="rect">
            <a:avLst/>
          </a:prstGeom>
        </p:spPr>
        <p:txBody>
          <a:bodyPr/>
          <a:lstStyle>
            <a:lvl1pPr>
              <a:defRPr spc="-590" sz="11800"/>
            </a:lvl1pPr>
          </a:lstStyle>
          <a:p>
            <a:pPr/>
            <a:r>
              <a:t>Dataset details</a:t>
            </a:r>
          </a:p>
        </p:txBody>
      </p:sp>
      <p:sp>
        <p:nvSpPr>
          <p:cNvPr id="224" name="Dataset Overview: delhi_aqi.csv - Hourly Air Quality Data for Delhi (Nov 2020 - Feb 2021)"/>
          <p:cNvSpPr txBox="1"/>
          <p:nvPr>
            <p:ph type="body" sz="quarter" idx="1"/>
          </p:nvPr>
        </p:nvSpPr>
        <p:spPr>
          <a:prstGeom prst="rect">
            <a:avLst/>
          </a:prstGeom>
        </p:spPr>
        <p:txBody>
          <a:bodyPr/>
          <a:lstStyle/>
          <a:p>
            <a:pPr/>
            <a:r>
              <a:t>Dataset Overview: delhi_aqi.csv - Hourly Air Quality Data for Delhi (Nov 2020 - Feb 2021)</a:t>
            </a:r>
          </a:p>
        </p:txBody>
      </p:sp>
      <p:pic>
        <p:nvPicPr>
          <p:cNvPr id="225" name="pasted-movie.png" descr="pasted-movie.png"/>
          <p:cNvPicPr>
            <a:picLocks noChangeAspect="1"/>
          </p:cNvPicPr>
          <p:nvPr/>
        </p:nvPicPr>
        <p:blipFill>
          <a:blip r:embed="rId3">
            <a:extLst/>
          </a:blip>
          <a:srcRect l="26340" t="3897" r="26389" b="3899"/>
          <a:stretch>
            <a:fillRect/>
          </a:stretch>
        </p:blipFill>
        <p:spPr>
          <a:xfrm>
            <a:off x="12507824" y="1093772"/>
            <a:ext cx="11526272" cy="11528456"/>
          </a:xfrm>
          <a:custGeom>
            <a:avLst/>
            <a:gdLst/>
            <a:ahLst/>
            <a:cxnLst>
              <a:cxn ang="0">
                <a:pos x="wd2" y="hd2"/>
              </a:cxn>
              <a:cxn ang="5400000">
                <a:pos x="wd2" y="hd2"/>
              </a:cxn>
              <a:cxn ang="10800000">
                <a:pos x="wd2" y="hd2"/>
              </a:cxn>
              <a:cxn ang="16200000">
                <a:pos x="wd2" y="hd2"/>
              </a:cxn>
            </a:cxnLst>
            <a:rect l="0" t="0" r="r" b="b"/>
            <a:pathLst>
              <a:path w="21047" h="21305" fill="norm" stroke="1" extrusionOk="0">
                <a:moveTo>
                  <a:pt x="10408" y="1"/>
                </a:moveTo>
                <a:cubicBezTo>
                  <a:pt x="8838" y="21"/>
                  <a:pt x="7262" y="400"/>
                  <a:pt x="5787" y="1146"/>
                </a:cubicBezTo>
                <a:cubicBezTo>
                  <a:pt x="2812" y="2652"/>
                  <a:pt x="716" y="5516"/>
                  <a:pt x="152" y="8843"/>
                </a:cubicBezTo>
                <a:cubicBezTo>
                  <a:pt x="-553" y="13001"/>
                  <a:pt x="1235" y="17203"/>
                  <a:pt x="4694" y="19517"/>
                </a:cubicBezTo>
                <a:cubicBezTo>
                  <a:pt x="6177" y="20510"/>
                  <a:pt x="7879" y="21112"/>
                  <a:pt x="9634" y="21266"/>
                </a:cubicBezTo>
                <a:cubicBezTo>
                  <a:pt x="13105" y="21571"/>
                  <a:pt x="16592" y="20061"/>
                  <a:pt x="18746" y="17318"/>
                </a:cubicBezTo>
                <a:cubicBezTo>
                  <a:pt x="19923" y="15819"/>
                  <a:pt x="20657" y="14107"/>
                  <a:pt x="20948" y="12185"/>
                </a:cubicBezTo>
                <a:cubicBezTo>
                  <a:pt x="21014" y="11748"/>
                  <a:pt x="21047" y="11200"/>
                  <a:pt x="21047" y="10652"/>
                </a:cubicBezTo>
                <a:cubicBezTo>
                  <a:pt x="21047" y="10105"/>
                  <a:pt x="21014" y="9557"/>
                  <a:pt x="20948" y="9120"/>
                </a:cubicBezTo>
                <a:cubicBezTo>
                  <a:pt x="20523" y="6315"/>
                  <a:pt x="19075" y="3825"/>
                  <a:pt x="16909" y="2175"/>
                </a:cubicBezTo>
                <a:cubicBezTo>
                  <a:pt x="14981" y="706"/>
                  <a:pt x="12702" y="-29"/>
                  <a:pt x="10408" y="1"/>
                </a:cubicBezTo>
                <a:close/>
              </a:path>
            </a:pathLst>
          </a:cu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7" name="Dataset Name: delhi_aqi.csv…"/>
          <p:cNvSpPr txBox="1"/>
          <p:nvPr>
            <p:ph type="body" idx="1"/>
          </p:nvPr>
        </p:nvSpPr>
        <p:spPr>
          <a:xfrm>
            <a:off x="1298277" y="1191996"/>
            <a:ext cx="21863646" cy="11332008"/>
          </a:xfrm>
          <a:prstGeom prst="rect">
            <a:avLst/>
          </a:prstGeom>
        </p:spPr>
        <p:txBody>
          <a:bodyPr/>
          <a:lstStyle/>
          <a:p>
            <a:pPr algn="l" defTabSz="584200">
              <a:defRPr b="0" spc="-84" sz="2800">
                <a:latin typeface="Graphik Semibold"/>
                <a:ea typeface="Graphik Semibold"/>
                <a:cs typeface="Graphik Semibold"/>
                <a:sym typeface="Graphik Semibold"/>
              </a:defRPr>
            </a:pPr>
            <a:r>
              <a:t>Dataset Name: delhi_aqi.csv</a:t>
            </a:r>
          </a:p>
          <a:p>
            <a:pPr algn="l" defTabSz="584200">
              <a:defRPr b="0" spc="-84" sz="2800"/>
            </a:pPr>
            <a:r>
              <a:t>Contains hourly air quality index (AQI) data for Delhi, India.</a:t>
            </a:r>
          </a:p>
          <a:p>
            <a:pPr algn="l" defTabSz="584200">
              <a:defRPr b="0" spc="-84" sz="2800"/>
            </a:pPr>
            <a:r>
              <a:t>Covers data from November 25, 2020, to February 23, 2021.</a:t>
            </a:r>
          </a:p>
          <a:p>
            <a:pPr algn="l" defTabSz="584200">
              <a:defRPr b="0" spc="-84" sz="2800"/>
            </a:pPr>
          </a:p>
          <a:p>
            <a:pPr algn="l" defTabSz="584200">
              <a:defRPr b="0" spc="-84" sz="2800">
                <a:latin typeface="Graphik Semibold"/>
                <a:ea typeface="Graphik Semibold"/>
                <a:cs typeface="Graphik Semibold"/>
                <a:sym typeface="Graphik Semibold"/>
              </a:defRPr>
            </a:pPr>
            <a:r>
              <a:t>Format: </a:t>
            </a:r>
            <a:r>
              <a:rPr>
                <a:latin typeface="+mn-lt"/>
                <a:ea typeface="+mn-ea"/>
                <a:cs typeface="+mn-cs"/>
                <a:sym typeface="Graphik"/>
              </a:rPr>
              <a:t>CSV (Comma-Separated Values).</a:t>
            </a:r>
            <a:endParaRPr>
              <a:latin typeface="+mn-lt"/>
              <a:ea typeface="+mn-ea"/>
              <a:cs typeface="+mn-cs"/>
              <a:sym typeface="Graphik"/>
            </a:endParaRPr>
          </a:p>
          <a:p>
            <a:pPr algn="l" defTabSz="584200">
              <a:defRPr b="0" spc="-84" sz="2800">
                <a:latin typeface="Graphik Semibold"/>
                <a:ea typeface="Graphik Semibold"/>
                <a:cs typeface="Graphik Semibold"/>
                <a:sym typeface="Graphik Semibold"/>
              </a:defRPr>
            </a:pPr>
          </a:p>
          <a:p>
            <a:pPr algn="l" defTabSz="584200">
              <a:defRPr b="0" spc="-84" sz="2800">
                <a:latin typeface="Graphik Semibold"/>
                <a:ea typeface="Graphik Semibold"/>
                <a:cs typeface="Graphik Semibold"/>
                <a:sym typeface="Graphik Semibold"/>
              </a:defRPr>
            </a:pPr>
            <a:r>
              <a:t>Includes the following columns:</a:t>
            </a:r>
          </a:p>
          <a:p>
            <a:pPr algn="l" defTabSz="584200">
              <a:defRPr b="0" spc="-84" sz="2800">
                <a:latin typeface="Graphik Semibold"/>
                <a:ea typeface="Graphik Semibold"/>
                <a:cs typeface="Graphik Semibold"/>
                <a:sym typeface="Graphik Semibold"/>
              </a:defRPr>
            </a:pPr>
            <a:r>
              <a:t>date: </a:t>
            </a:r>
            <a:r>
              <a:rPr>
                <a:latin typeface="+mn-lt"/>
                <a:ea typeface="+mn-ea"/>
                <a:cs typeface="+mn-cs"/>
                <a:sym typeface="Graphik"/>
              </a:rPr>
              <a:t>Timestamp of the measurement (DD-MM-YYYY HH:MM).</a:t>
            </a:r>
          </a:p>
          <a:p>
            <a:pPr algn="l" defTabSz="584200">
              <a:defRPr b="0" spc="-84" sz="2800">
                <a:latin typeface="Graphik Semibold"/>
                <a:ea typeface="Graphik Semibold"/>
                <a:cs typeface="Graphik Semibold"/>
                <a:sym typeface="Graphik Semibold"/>
              </a:defRPr>
            </a:pPr>
            <a:r>
              <a:t>co: </a:t>
            </a:r>
            <a:r>
              <a:rPr>
                <a:latin typeface="+mn-lt"/>
                <a:ea typeface="+mn-ea"/>
                <a:cs typeface="+mn-cs"/>
                <a:sym typeface="Graphik"/>
              </a:rPr>
              <a:t>Carbon monoxide levels (µg/m³).</a:t>
            </a:r>
          </a:p>
          <a:p>
            <a:pPr algn="l" defTabSz="584200">
              <a:defRPr b="0" spc="-84" sz="2800">
                <a:latin typeface="Graphik Semibold"/>
                <a:ea typeface="Graphik Semibold"/>
                <a:cs typeface="Graphik Semibold"/>
                <a:sym typeface="Graphik Semibold"/>
              </a:defRPr>
            </a:pPr>
            <a:r>
              <a:t>no: </a:t>
            </a:r>
            <a:r>
              <a:rPr>
                <a:latin typeface="+mn-lt"/>
                <a:ea typeface="+mn-ea"/>
                <a:cs typeface="+mn-cs"/>
                <a:sym typeface="Graphik"/>
              </a:rPr>
              <a:t>Nitric oxide levels (µg/m³).</a:t>
            </a:r>
          </a:p>
          <a:p>
            <a:pPr algn="l" defTabSz="584200">
              <a:defRPr b="0" spc="-84" sz="2800">
                <a:latin typeface="Graphik Semibold"/>
                <a:ea typeface="Graphik Semibold"/>
                <a:cs typeface="Graphik Semibold"/>
                <a:sym typeface="Graphik Semibold"/>
              </a:defRPr>
            </a:pPr>
            <a:r>
              <a:t>no2:</a:t>
            </a:r>
            <a:r>
              <a:rPr>
                <a:latin typeface="+mn-lt"/>
                <a:ea typeface="+mn-ea"/>
                <a:cs typeface="+mn-cs"/>
                <a:sym typeface="Graphik"/>
              </a:rPr>
              <a:t> Nitrogen dioxide levels (µg/m³).</a:t>
            </a:r>
          </a:p>
          <a:p>
            <a:pPr algn="l" defTabSz="584200">
              <a:defRPr b="0" spc="-84" sz="2800">
                <a:latin typeface="Graphik Semibold"/>
                <a:ea typeface="Graphik Semibold"/>
                <a:cs typeface="Graphik Semibold"/>
                <a:sym typeface="Graphik Semibold"/>
              </a:defRPr>
            </a:pPr>
            <a:r>
              <a:t>o3: </a:t>
            </a:r>
            <a:r>
              <a:rPr>
                <a:latin typeface="+mn-lt"/>
                <a:ea typeface="+mn-ea"/>
                <a:cs typeface="+mn-cs"/>
                <a:sym typeface="Graphik"/>
              </a:rPr>
              <a:t>Ozone levels (µg/m³).</a:t>
            </a:r>
          </a:p>
          <a:p>
            <a:pPr algn="l" defTabSz="584200">
              <a:defRPr b="0" spc="-84" sz="2800">
                <a:latin typeface="Graphik Semibold"/>
                <a:ea typeface="Graphik Semibold"/>
                <a:cs typeface="Graphik Semibold"/>
                <a:sym typeface="Graphik Semibold"/>
              </a:defRPr>
            </a:pPr>
            <a:r>
              <a:t>so2: </a:t>
            </a:r>
            <a:r>
              <a:rPr>
                <a:latin typeface="+mn-lt"/>
                <a:ea typeface="+mn-ea"/>
                <a:cs typeface="+mn-cs"/>
                <a:sym typeface="Graphik"/>
              </a:rPr>
              <a:t>Sulfur dioxide levels (µg/m³).</a:t>
            </a:r>
          </a:p>
          <a:p>
            <a:pPr algn="l" defTabSz="584200">
              <a:defRPr b="0" spc="-84" sz="2800">
                <a:latin typeface="Graphik Semibold"/>
                <a:ea typeface="Graphik Semibold"/>
                <a:cs typeface="Graphik Semibold"/>
                <a:sym typeface="Graphik Semibold"/>
              </a:defRPr>
            </a:pPr>
            <a:r>
              <a:t>pm2_5: </a:t>
            </a:r>
            <a:r>
              <a:rPr>
                <a:latin typeface="+mn-lt"/>
                <a:ea typeface="+mn-ea"/>
                <a:cs typeface="+mn-cs"/>
                <a:sym typeface="Graphik"/>
              </a:rPr>
              <a:t>Particulate matter (PM2.5) levels (µg/m³).</a:t>
            </a:r>
          </a:p>
          <a:p>
            <a:pPr algn="l" defTabSz="584200">
              <a:defRPr b="0" spc="-84" sz="2800">
                <a:latin typeface="Graphik Semibold"/>
                <a:ea typeface="Graphik Semibold"/>
                <a:cs typeface="Graphik Semibold"/>
                <a:sym typeface="Graphik Semibold"/>
              </a:defRPr>
            </a:pPr>
            <a:r>
              <a:t>pm10: </a:t>
            </a:r>
            <a:r>
              <a:rPr>
                <a:latin typeface="+mn-lt"/>
                <a:ea typeface="+mn-ea"/>
                <a:cs typeface="+mn-cs"/>
                <a:sym typeface="Graphik"/>
              </a:rPr>
              <a:t>Particulate matter (PM10) levels (µg/m³).</a:t>
            </a:r>
          </a:p>
          <a:p>
            <a:pPr algn="l" defTabSz="584200">
              <a:defRPr b="0" spc="-84" sz="2800">
                <a:latin typeface="Graphik Semibold"/>
                <a:ea typeface="Graphik Semibold"/>
                <a:cs typeface="Graphik Semibold"/>
                <a:sym typeface="Graphik Semibold"/>
              </a:defRPr>
            </a:pPr>
            <a:r>
              <a:t>nh3: </a:t>
            </a:r>
            <a:r>
              <a:rPr>
                <a:latin typeface="+mn-lt"/>
                <a:ea typeface="+mn-ea"/>
                <a:cs typeface="+mn-cs"/>
                <a:sym typeface="Graphik"/>
              </a:rPr>
              <a:t>Ammonia levels (µg/m³).</a:t>
            </a:r>
          </a:p>
          <a:p>
            <a:pPr algn="l" defTabSz="584200">
              <a:defRPr b="0" spc="-84" sz="2800">
                <a:latin typeface="Graphik Semibold"/>
                <a:ea typeface="Graphik Semibold"/>
                <a:cs typeface="Graphik Semibold"/>
                <a:sym typeface="Graphik Semibold"/>
              </a:defRPr>
            </a:pPr>
          </a:p>
          <a:p>
            <a:pPr marL="453390" indent="-453390" algn="l" defTabSz="584200">
              <a:buClr>
                <a:srgbClr val="000000"/>
              </a:buClr>
              <a:buSzPct val="200000"/>
              <a:buChar char="•"/>
              <a:defRPr b="0" spc="-84" sz="2800"/>
            </a:pPr>
            <a:r>
              <a:t>Hourly data enables detailed trend analysis of air quality over time and is Focused on Delhi, which faces significant air quality challenges.</a:t>
            </a:r>
          </a:p>
          <a:p>
            <a:pPr marL="453390" indent="-453390" algn="l" defTabSz="584200">
              <a:buClr>
                <a:srgbClr val="000000"/>
              </a:buClr>
              <a:buSzPct val="200000"/>
              <a:buChar char="•"/>
              <a:defRPr b="0" spc="-84" sz="2800"/>
            </a:pPr>
            <a:r>
              <a:t>Useful for environmental research, public health studies, and policymaking and Can be used to analyze pollutant trends, correlations, and regulation effectiveness.</a:t>
            </a:r>
          </a:p>
          <a:p>
            <a:pPr marL="453390" indent="-453390" algn="l" defTabSz="584200">
              <a:buClr>
                <a:srgbClr val="000000"/>
              </a:buClr>
              <a:buSzPct val="200000"/>
              <a:buChar char="•"/>
              <a:defRPr b="0" spc="-84" sz="2800"/>
            </a:pPr>
            <a:r>
              <a:t>Helps visualize pollution levels over time for better communication.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9" name="Module 1"/>
          <p:cNvSpPr txBox="1"/>
          <p:nvPr>
            <p:ph type="title"/>
          </p:nvPr>
        </p:nvSpPr>
        <p:spPr>
          <a:prstGeom prst="rect">
            <a:avLst/>
          </a:prstGeom>
        </p:spPr>
        <p:txBody>
          <a:bodyPr/>
          <a:lstStyle>
            <a:lvl1pPr>
              <a:defRPr spc="-590" sz="11800"/>
            </a:lvl1pPr>
          </a:lstStyle>
          <a:p>
            <a:pPr/>
            <a:r>
              <a:t>Module 1</a:t>
            </a:r>
          </a:p>
        </p:txBody>
      </p:sp>
      <p:sp>
        <p:nvSpPr>
          <p:cNvPr id="230" name="Data Preprocessing and Exploratory Data Analysis (EDA)"/>
          <p:cNvSpPr txBox="1"/>
          <p:nvPr>
            <p:ph type="body" sz="quarter" idx="1"/>
          </p:nvPr>
        </p:nvSpPr>
        <p:spPr>
          <a:prstGeom prst="rect">
            <a:avLst/>
          </a:prstGeom>
        </p:spPr>
        <p:txBody>
          <a:bodyPr/>
          <a:lstStyle/>
          <a:p>
            <a:pPr/>
            <a:r>
              <a:t>Data Preprocessing and Exploratory Data Analysis (EDA)</a:t>
            </a:r>
          </a:p>
        </p:txBody>
      </p:sp>
      <p:pic>
        <p:nvPicPr>
          <p:cNvPr id="231" name="pasted-movie.png" descr="pasted-movie.png"/>
          <p:cNvPicPr>
            <a:picLocks noChangeAspect="1"/>
          </p:cNvPicPr>
          <p:nvPr/>
        </p:nvPicPr>
        <p:blipFill>
          <a:blip r:embed="rId3">
            <a:extLst/>
          </a:blip>
          <a:srcRect l="16164" t="8174" r="16281" b="8186"/>
          <a:stretch>
            <a:fillRect/>
          </a:stretch>
        </p:blipFill>
        <p:spPr>
          <a:xfrm>
            <a:off x="14323664" y="2816753"/>
            <a:ext cx="8156769" cy="8082493"/>
          </a:xfrm>
          <a:custGeom>
            <a:avLst/>
            <a:gdLst/>
            <a:ahLst/>
            <a:cxnLst>
              <a:cxn ang="0">
                <a:pos x="wd2" y="hd2"/>
              </a:cxn>
              <a:cxn ang="5400000">
                <a:pos x="wd2" y="hd2"/>
              </a:cxn>
              <a:cxn ang="10800000">
                <a:pos x="wd2" y="hd2"/>
              </a:cxn>
              <a:cxn ang="16200000">
                <a:pos x="wd2" y="hd2"/>
              </a:cxn>
            </a:cxnLst>
            <a:rect l="0" t="0" r="r" b="b"/>
            <a:pathLst>
              <a:path w="21582" h="21532" fill="norm" stroke="1" extrusionOk="0">
                <a:moveTo>
                  <a:pt x="13215" y="0"/>
                </a:moveTo>
                <a:cubicBezTo>
                  <a:pt x="13154" y="0"/>
                  <a:pt x="12768" y="195"/>
                  <a:pt x="12358" y="433"/>
                </a:cubicBezTo>
                <a:cubicBezTo>
                  <a:pt x="11947" y="672"/>
                  <a:pt x="11549" y="901"/>
                  <a:pt x="11473" y="943"/>
                </a:cubicBezTo>
                <a:cubicBezTo>
                  <a:pt x="11396" y="985"/>
                  <a:pt x="11113" y="1150"/>
                  <a:pt x="10845" y="1310"/>
                </a:cubicBezTo>
                <a:cubicBezTo>
                  <a:pt x="10576" y="1470"/>
                  <a:pt x="9336" y="2192"/>
                  <a:pt x="8089" y="2914"/>
                </a:cubicBezTo>
                <a:cubicBezTo>
                  <a:pt x="3267" y="5707"/>
                  <a:pt x="2220" y="6333"/>
                  <a:pt x="2122" y="6484"/>
                </a:cubicBezTo>
                <a:cubicBezTo>
                  <a:pt x="2034" y="6619"/>
                  <a:pt x="2022" y="7293"/>
                  <a:pt x="2038" y="11195"/>
                </a:cubicBezTo>
                <a:lnTo>
                  <a:pt x="2055" y="15748"/>
                </a:lnTo>
                <a:lnTo>
                  <a:pt x="2308" y="15884"/>
                </a:lnTo>
                <a:lnTo>
                  <a:pt x="2561" y="16020"/>
                </a:lnTo>
                <a:lnTo>
                  <a:pt x="2994" y="15761"/>
                </a:lnTo>
                <a:cubicBezTo>
                  <a:pt x="3232" y="15619"/>
                  <a:pt x="3457" y="15521"/>
                  <a:pt x="3494" y="15544"/>
                </a:cubicBezTo>
                <a:cubicBezTo>
                  <a:pt x="3600" y="15609"/>
                  <a:pt x="3434" y="15765"/>
                  <a:pt x="2968" y="16039"/>
                </a:cubicBezTo>
                <a:cubicBezTo>
                  <a:pt x="2734" y="16177"/>
                  <a:pt x="2520" y="16325"/>
                  <a:pt x="2492" y="16369"/>
                </a:cubicBezTo>
                <a:cubicBezTo>
                  <a:pt x="2425" y="16473"/>
                  <a:pt x="2426" y="16988"/>
                  <a:pt x="2493" y="17094"/>
                </a:cubicBezTo>
                <a:cubicBezTo>
                  <a:pt x="2522" y="17139"/>
                  <a:pt x="3643" y="17812"/>
                  <a:pt x="4985" y="18591"/>
                </a:cubicBezTo>
                <a:cubicBezTo>
                  <a:pt x="6328" y="19369"/>
                  <a:pt x="7788" y="20221"/>
                  <a:pt x="8229" y="20482"/>
                </a:cubicBezTo>
                <a:cubicBezTo>
                  <a:pt x="8670" y="20744"/>
                  <a:pt x="9251" y="21075"/>
                  <a:pt x="9519" y="21218"/>
                </a:cubicBezTo>
                <a:cubicBezTo>
                  <a:pt x="10235" y="21600"/>
                  <a:pt x="10278" y="21588"/>
                  <a:pt x="12152" y="20494"/>
                </a:cubicBezTo>
                <a:cubicBezTo>
                  <a:pt x="13153" y="19909"/>
                  <a:pt x="13771" y="19588"/>
                  <a:pt x="13842" y="19615"/>
                </a:cubicBezTo>
                <a:cubicBezTo>
                  <a:pt x="13913" y="19643"/>
                  <a:pt x="13947" y="19625"/>
                  <a:pt x="13934" y="19567"/>
                </a:cubicBezTo>
                <a:cubicBezTo>
                  <a:pt x="13906" y="19441"/>
                  <a:pt x="16664" y="17819"/>
                  <a:pt x="16828" y="17864"/>
                </a:cubicBezTo>
                <a:cubicBezTo>
                  <a:pt x="16902" y="17885"/>
                  <a:pt x="16943" y="17864"/>
                  <a:pt x="16932" y="17815"/>
                </a:cubicBezTo>
                <a:cubicBezTo>
                  <a:pt x="16921" y="17769"/>
                  <a:pt x="17180" y="17573"/>
                  <a:pt x="17506" y="17380"/>
                </a:cubicBezTo>
                <a:cubicBezTo>
                  <a:pt x="19272" y="16337"/>
                  <a:pt x="19530" y="16196"/>
                  <a:pt x="19596" y="16237"/>
                </a:cubicBezTo>
                <a:cubicBezTo>
                  <a:pt x="19677" y="16287"/>
                  <a:pt x="19995" y="16090"/>
                  <a:pt x="19962" y="16010"/>
                </a:cubicBezTo>
                <a:cubicBezTo>
                  <a:pt x="19950" y="15982"/>
                  <a:pt x="20293" y="15753"/>
                  <a:pt x="20725" y="15502"/>
                </a:cubicBezTo>
                <a:cubicBezTo>
                  <a:pt x="21440" y="15087"/>
                  <a:pt x="21515" y="15025"/>
                  <a:pt x="21561" y="14801"/>
                </a:cubicBezTo>
                <a:cubicBezTo>
                  <a:pt x="21575" y="14734"/>
                  <a:pt x="21582" y="14645"/>
                  <a:pt x="21582" y="14557"/>
                </a:cubicBezTo>
                <a:cubicBezTo>
                  <a:pt x="21582" y="14469"/>
                  <a:pt x="21576" y="14380"/>
                  <a:pt x="21562" y="14314"/>
                </a:cubicBezTo>
                <a:cubicBezTo>
                  <a:pt x="21521" y="14111"/>
                  <a:pt x="21445" y="14032"/>
                  <a:pt x="21097" y="13831"/>
                </a:cubicBezTo>
                <a:cubicBezTo>
                  <a:pt x="20093" y="13250"/>
                  <a:pt x="18979" y="12594"/>
                  <a:pt x="18657" y="12396"/>
                </a:cubicBezTo>
                <a:cubicBezTo>
                  <a:pt x="18466" y="12278"/>
                  <a:pt x="18072" y="12050"/>
                  <a:pt x="17785" y="11888"/>
                </a:cubicBezTo>
                <a:cubicBezTo>
                  <a:pt x="17008" y="11453"/>
                  <a:pt x="16402" y="11103"/>
                  <a:pt x="15239" y="10420"/>
                </a:cubicBezTo>
                <a:cubicBezTo>
                  <a:pt x="14024" y="9706"/>
                  <a:pt x="13896" y="9680"/>
                  <a:pt x="13295" y="10026"/>
                </a:cubicBezTo>
                <a:cubicBezTo>
                  <a:pt x="13080" y="10150"/>
                  <a:pt x="12872" y="10231"/>
                  <a:pt x="12832" y="10206"/>
                </a:cubicBezTo>
                <a:cubicBezTo>
                  <a:pt x="12718" y="10135"/>
                  <a:pt x="12808" y="10052"/>
                  <a:pt x="13290" y="9781"/>
                </a:cubicBezTo>
                <a:cubicBezTo>
                  <a:pt x="13539" y="9642"/>
                  <a:pt x="13772" y="9468"/>
                  <a:pt x="13810" y="9397"/>
                </a:cubicBezTo>
                <a:cubicBezTo>
                  <a:pt x="13920" y="9191"/>
                  <a:pt x="13902" y="476"/>
                  <a:pt x="13791" y="342"/>
                </a:cubicBezTo>
                <a:cubicBezTo>
                  <a:pt x="13667" y="191"/>
                  <a:pt x="13345" y="0"/>
                  <a:pt x="13215" y="0"/>
                </a:cubicBezTo>
                <a:close/>
                <a:moveTo>
                  <a:pt x="1651" y="18027"/>
                </a:moveTo>
                <a:cubicBezTo>
                  <a:pt x="1544" y="18025"/>
                  <a:pt x="1462" y="18068"/>
                  <a:pt x="1462" y="18159"/>
                </a:cubicBezTo>
                <a:cubicBezTo>
                  <a:pt x="1462" y="18390"/>
                  <a:pt x="1292" y="18473"/>
                  <a:pt x="1008" y="18379"/>
                </a:cubicBezTo>
                <a:cubicBezTo>
                  <a:pt x="679" y="18270"/>
                  <a:pt x="569" y="18322"/>
                  <a:pt x="542" y="18602"/>
                </a:cubicBezTo>
                <a:cubicBezTo>
                  <a:pt x="524" y="18798"/>
                  <a:pt x="492" y="18835"/>
                  <a:pt x="340" y="18841"/>
                </a:cubicBezTo>
                <a:cubicBezTo>
                  <a:pt x="240" y="18845"/>
                  <a:pt x="122" y="18871"/>
                  <a:pt x="78" y="18898"/>
                </a:cubicBezTo>
                <a:cubicBezTo>
                  <a:pt x="-18" y="18958"/>
                  <a:pt x="7" y="19168"/>
                  <a:pt x="126" y="19313"/>
                </a:cubicBezTo>
                <a:cubicBezTo>
                  <a:pt x="198" y="19400"/>
                  <a:pt x="193" y="19432"/>
                  <a:pt x="96" y="19486"/>
                </a:cubicBezTo>
                <a:cubicBezTo>
                  <a:pt x="25" y="19526"/>
                  <a:pt x="-4" y="19596"/>
                  <a:pt x="0" y="19668"/>
                </a:cubicBezTo>
                <a:cubicBezTo>
                  <a:pt x="8" y="19789"/>
                  <a:pt x="109" y="19917"/>
                  <a:pt x="259" y="19935"/>
                </a:cubicBezTo>
                <a:cubicBezTo>
                  <a:pt x="409" y="19952"/>
                  <a:pt x="456" y="19999"/>
                  <a:pt x="473" y="20150"/>
                </a:cubicBezTo>
                <a:cubicBezTo>
                  <a:pt x="502" y="20406"/>
                  <a:pt x="686" y="20500"/>
                  <a:pt x="954" y="20399"/>
                </a:cubicBezTo>
                <a:cubicBezTo>
                  <a:pt x="1209" y="20302"/>
                  <a:pt x="1393" y="20363"/>
                  <a:pt x="1393" y="20546"/>
                </a:cubicBezTo>
                <a:cubicBezTo>
                  <a:pt x="1393" y="20621"/>
                  <a:pt x="1432" y="20697"/>
                  <a:pt x="1480" y="20717"/>
                </a:cubicBezTo>
                <a:cubicBezTo>
                  <a:pt x="1657" y="20789"/>
                  <a:pt x="1793" y="20761"/>
                  <a:pt x="1916" y="20624"/>
                </a:cubicBezTo>
                <a:cubicBezTo>
                  <a:pt x="2077" y="20445"/>
                  <a:pt x="2244" y="20446"/>
                  <a:pt x="2407" y="20627"/>
                </a:cubicBezTo>
                <a:cubicBezTo>
                  <a:pt x="2583" y="20822"/>
                  <a:pt x="2884" y="20787"/>
                  <a:pt x="2915" y="20567"/>
                </a:cubicBezTo>
                <a:cubicBezTo>
                  <a:pt x="2945" y="20358"/>
                  <a:pt x="3088" y="20306"/>
                  <a:pt x="3342" y="20411"/>
                </a:cubicBezTo>
                <a:cubicBezTo>
                  <a:pt x="3638" y="20535"/>
                  <a:pt x="3821" y="20452"/>
                  <a:pt x="3847" y="20182"/>
                </a:cubicBezTo>
                <a:cubicBezTo>
                  <a:pt x="3866" y="19983"/>
                  <a:pt x="3896" y="19955"/>
                  <a:pt x="4104" y="19935"/>
                </a:cubicBezTo>
                <a:cubicBezTo>
                  <a:pt x="4334" y="19912"/>
                  <a:pt x="4339" y="19905"/>
                  <a:pt x="4304" y="19643"/>
                </a:cubicBezTo>
                <a:cubicBezTo>
                  <a:pt x="4284" y="19495"/>
                  <a:pt x="4298" y="19344"/>
                  <a:pt x="4334" y="19308"/>
                </a:cubicBezTo>
                <a:cubicBezTo>
                  <a:pt x="4370" y="19271"/>
                  <a:pt x="4379" y="19159"/>
                  <a:pt x="4354" y="19059"/>
                </a:cubicBezTo>
                <a:cubicBezTo>
                  <a:pt x="4319" y="18919"/>
                  <a:pt x="4260" y="18873"/>
                  <a:pt x="4089" y="18856"/>
                </a:cubicBezTo>
                <a:cubicBezTo>
                  <a:pt x="3896" y="18837"/>
                  <a:pt x="3871" y="18812"/>
                  <a:pt x="3888" y="18646"/>
                </a:cubicBezTo>
                <a:cubicBezTo>
                  <a:pt x="3914" y="18392"/>
                  <a:pt x="3719" y="18284"/>
                  <a:pt x="3422" y="18388"/>
                </a:cubicBezTo>
                <a:cubicBezTo>
                  <a:pt x="3139" y="18487"/>
                  <a:pt x="2997" y="18426"/>
                  <a:pt x="2997" y="18206"/>
                </a:cubicBezTo>
                <a:cubicBezTo>
                  <a:pt x="2997" y="18056"/>
                  <a:pt x="2965" y="18028"/>
                  <a:pt x="2792" y="18028"/>
                </a:cubicBezTo>
                <a:cubicBezTo>
                  <a:pt x="2679" y="18028"/>
                  <a:pt x="2566" y="18061"/>
                  <a:pt x="2541" y="18102"/>
                </a:cubicBezTo>
                <a:cubicBezTo>
                  <a:pt x="2515" y="18143"/>
                  <a:pt x="2415" y="18207"/>
                  <a:pt x="2317" y="18245"/>
                </a:cubicBezTo>
                <a:cubicBezTo>
                  <a:pt x="2173" y="18300"/>
                  <a:pt x="2110" y="18286"/>
                  <a:pt x="1988" y="18171"/>
                </a:cubicBezTo>
                <a:cubicBezTo>
                  <a:pt x="1890" y="18078"/>
                  <a:pt x="1758" y="18029"/>
                  <a:pt x="1651" y="18027"/>
                </a:cubicBezTo>
                <a:close/>
                <a:moveTo>
                  <a:pt x="5148" y="19856"/>
                </a:moveTo>
                <a:cubicBezTo>
                  <a:pt x="5078" y="19861"/>
                  <a:pt x="5017" y="19898"/>
                  <a:pt x="4991" y="19965"/>
                </a:cubicBezTo>
                <a:cubicBezTo>
                  <a:pt x="4958" y="20052"/>
                  <a:pt x="4893" y="20067"/>
                  <a:pt x="4710" y="20033"/>
                </a:cubicBezTo>
                <a:cubicBezTo>
                  <a:pt x="4499" y="19993"/>
                  <a:pt x="4470" y="20006"/>
                  <a:pt x="4450" y="20148"/>
                </a:cubicBezTo>
                <a:cubicBezTo>
                  <a:pt x="4435" y="20250"/>
                  <a:pt x="4371" y="20316"/>
                  <a:pt x="4275" y="20330"/>
                </a:cubicBezTo>
                <a:cubicBezTo>
                  <a:pt x="4147" y="20348"/>
                  <a:pt x="4124" y="20397"/>
                  <a:pt x="4124" y="20659"/>
                </a:cubicBezTo>
                <a:cubicBezTo>
                  <a:pt x="4124" y="20921"/>
                  <a:pt x="4147" y="20969"/>
                  <a:pt x="4275" y="20988"/>
                </a:cubicBezTo>
                <a:cubicBezTo>
                  <a:pt x="4373" y="21002"/>
                  <a:pt x="4427" y="21059"/>
                  <a:pt x="4427" y="21149"/>
                </a:cubicBezTo>
                <a:cubicBezTo>
                  <a:pt x="4427" y="21268"/>
                  <a:pt x="4468" y="21288"/>
                  <a:pt x="4695" y="21274"/>
                </a:cubicBezTo>
                <a:cubicBezTo>
                  <a:pt x="4912" y="21261"/>
                  <a:pt x="4971" y="21285"/>
                  <a:pt x="5000" y="21397"/>
                </a:cubicBezTo>
                <a:cubicBezTo>
                  <a:pt x="5039" y="21548"/>
                  <a:pt x="5160" y="21577"/>
                  <a:pt x="5274" y="21462"/>
                </a:cubicBezTo>
                <a:cubicBezTo>
                  <a:pt x="5324" y="21412"/>
                  <a:pt x="5405" y="21412"/>
                  <a:pt x="5536" y="21462"/>
                </a:cubicBezTo>
                <a:cubicBezTo>
                  <a:pt x="5812" y="21568"/>
                  <a:pt x="5906" y="21554"/>
                  <a:pt x="5946" y="21399"/>
                </a:cubicBezTo>
                <a:cubicBezTo>
                  <a:pt x="5976" y="21285"/>
                  <a:pt x="6023" y="21269"/>
                  <a:pt x="6226" y="21302"/>
                </a:cubicBezTo>
                <a:cubicBezTo>
                  <a:pt x="6428" y="21334"/>
                  <a:pt x="6485" y="21315"/>
                  <a:pt x="6550" y="21193"/>
                </a:cubicBezTo>
                <a:cubicBezTo>
                  <a:pt x="6593" y="21111"/>
                  <a:pt x="6675" y="21045"/>
                  <a:pt x="6731" y="21045"/>
                </a:cubicBezTo>
                <a:cubicBezTo>
                  <a:pt x="6808" y="21045"/>
                  <a:pt x="6833" y="20955"/>
                  <a:pt x="6833" y="20694"/>
                </a:cubicBezTo>
                <a:cubicBezTo>
                  <a:pt x="6833" y="20420"/>
                  <a:pt x="6809" y="20343"/>
                  <a:pt x="6722" y="20343"/>
                </a:cubicBezTo>
                <a:cubicBezTo>
                  <a:pt x="6661" y="20343"/>
                  <a:pt x="6595" y="20280"/>
                  <a:pt x="6575" y="20203"/>
                </a:cubicBezTo>
                <a:cubicBezTo>
                  <a:pt x="6546" y="20093"/>
                  <a:pt x="6480" y="20062"/>
                  <a:pt x="6265" y="20062"/>
                </a:cubicBezTo>
                <a:cubicBezTo>
                  <a:pt x="6087" y="20062"/>
                  <a:pt x="5979" y="20025"/>
                  <a:pt x="5952" y="19957"/>
                </a:cubicBezTo>
                <a:cubicBezTo>
                  <a:pt x="5904" y="19829"/>
                  <a:pt x="5762" y="19822"/>
                  <a:pt x="5578" y="19938"/>
                </a:cubicBezTo>
                <a:cubicBezTo>
                  <a:pt x="5471" y="20006"/>
                  <a:pt x="5423" y="20006"/>
                  <a:pt x="5356" y="19938"/>
                </a:cubicBezTo>
                <a:cubicBezTo>
                  <a:pt x="5296" y="19877"/>
                  <a:pt x="5218" y="19851"/>
                  <a:pt x="5148" y="19856"/>
                </a:cubicBezTo>
                <a:close/>
              </a:path>
            </a:pathLst>
          </a:cu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3" name="Module - 1"/>
          <p:cNvSpPr txBox="1"/>
          <p:nvPr>
            <p:ph type="title"/>
          </p:nvPr>
        </p:nvSpPr>
        <p:spPr>
          <a:prstGeom prst="rect">
            <a:avLst/>
          </a:prstGeom>
        </p:spPr>
        <p:txBody>
          <a:bodyPr/>
          <a:lstStyle/>
          <a:p>
            <a:pPr/>
            <a:r>
              <a:t>Module - 1</a:t>
            </a:r>
          </a:p>
        </p:txBody>
      </p:sp>
      <p:sp>
        <p:nvSpPr>
          <p:cNvPr id="234" name="In this module, we focus on data preprocessing and Exploratory Data Analysis (EDA), which are essential steps before training any machine learning or deep learning model. Proper preprocessing ensures that the data is in an appropriate form for the model,"/>
          <p:cNvSpPr txBox="1"/>
          <p:nvPr>
            <p:ph type="body" idx="1"/>
          </p:nvPr>
        </p:nvSpPr>
        <p:spPr>
          <a:xfrm>
            <a:off x="1295400" y="4412574"/>
            <a:ext cx="21869400" cy="7995326"/>
          </a:xfrm>
          <a:prstGeom prst="rect">
            <a:avLst/>
          </a:prstGeom>
        </p:spPr>
        <p:txBody>
          <a:bodyPr/>
          <a:lstStyle/>
          <a:p>
            <a:pPr marL="505205" indent="-505205" defTabSz="455675">
              <a:spcBef>
                <a:spcPts val="2500"/>
              </a:spcBef>
              <a:buClr>
                <a:srgbClr val="000000"/>
              </a:buClr>
              <a:buSzPct val="200000"/>
              <a:buChar char="•"/>
              <a:defRPr sz="3120">
                <a:latin typeface="+mn-lt"/>
                <a:ea typeface="+mn-ea"/>
                <a:cs typeface="+mn-cs"/>
                <a:sym typeface="Graphik"/>
              </a:defRPr>
            </a:pPr>
            <a:r>
              <a:t>In this module, we focus on </a:t>
            </a:r>
            <a:r>
              <a:rPr>
                <a:latin typeface="Graphik Semibold"/>
                <a:ea typeface="Graphik Semibold"/>
                <a:cs typeface="Graphik Semibold"/>
                <a:sym typeface="Graphik Semibold"/>
              </a:rPr>
              <a:t>data preprocessing</a:t>
            </a:r>
            <a:r>
              <a:t> and </a:t>
            </a:r>
            <a:r>
              <a:rPr>
                <a:latin typeface="Graphik Semibold"/>
                <a:ea typeface="Graphik Semibold"/>
                <a:cs typeface="Graphik Semibold"/>
                <a:sym typeface="Graphik Semibold"/>
              </a:rPr>
              <a:t>Exploratory Data Analysis (EDA)</a:t>
            </a:r>
            <a:r>
              <a:t>, which are essential steps before training any machine learning or deep learning model. Proper preprocessing ensures that the data is in an appropriate form for the model, while EDA helps us understand the dataset, identify patterns, and handle any inconsistencies.</a:t>
            </a:r>
          </a:p>
          <a:p>
            <a:pPr marL="505205" indent="-505205" defTabSz="455675">
              <a:spcBef>
                <a:spcPts val="2500"/>
              </a:spcBef>
              <a:buClr>
                <a:srgbClr val="000000"/>
              </a:buClr>
              <a:buSzPct val="200000"/>
              <a:buChar char="•"/>
              <a:defRPr sz="3120">
                <a:latin typeface="+mn-lt"/>
                <a:ea typeface="+mn-ea"/>
                <a:cs typeface="+mn-cs"/>
                <a:sym typeface="Graphik"/>
              </a:defRPr>
            </a:pPr>
            <a:r>
              <a:t>The first step is to load the dataset that will be used for predictive modeling. For this task, we use a dataset containing </a:t>
            </a:r>
            <a:r>
              <a:rPr>
                <a:latin typeface="Graphik Semibold"/>
                <a:ea typeface="Graphik Semibold"/>
                <a:cs typeface="Graphik Semibold"/>
                <a:sym typeface="Graphik Semibold"/>
              </a:rPr>
              <a:t>Air Quality Index (AQI)</a:t>
            </a:r>
            <a:r>
              <a:t> values for various pollutants over time in a particular city (e.g., Delhi).</a:t>
            </a:r>
          </a:p>
          <a:p>
            <a:pPr lvl="1" marL="1010411" indent="-505205" defTabSz="455675">
              <a:spcBef>
                <a:spcPts val="2500"/>
              </a:spcBef>
              <a:buClr>
                <a:srgbClr val="000000"/>
              </a:buClr>
              <a:buSzPct val="200000"/>
              <a:buChar char="•"/>
              <a:defRPr sz="3120">
                <a:latin typeface="+mn-lt"/>
                <a:ea typeface="+mn-ea"/>
                <a:cs typeface="+mn-cs"/>
                <a:sym typeface="Graphik"/>
              </a:defRPr>
            </a:pPr>
            <a:r>
              <a:t>Data Source: The data is usually stored in a CSV file, and we use pandas to load it into a DataFrame.</a:t>
            </a:r>
          </a:p>
          <a:p>
            <a:pPr marL="505205" indent="-505205" defTabSz="455675">
              <a:spcBef>
                <a:spcPts val="2500"/>
              </a:spcBef>
              <a:buClr>
                <a:srgbClr val="000000"/>
              </a:buClr>
              <a:buSzPct val="200000"/>
              <a:buChar char="•"/>
              <a:defRPr sz="3120">
                <a:latin typeface="+mn-lt"/>
                <a:ea typeface="+mn-ea"/>
                <a:cs typeface="+mn-cs"/>
                <a:sym typeface="Graphik"/>
              </a:defRPr>
            </a:pPr>
            <a:r>
              <a:t>Before jumping into data preprocessing, it's essential to perform an </a:t>
            </a:r>
            <a:r>
              <a:rPr>
                <a:latin typeface="Graphik Semibold"/>
                <a:ea typeface="Graphik Semibold"/>
                <a:cs typeface="Graphik Semibold"/>
                <a:sym typeface="Graphik Semibold"/>
              </a:rPr>
              <a:t>Exploratory Data Analysis (EDA)</a:t>
            </a:r>
            <a:r>
              <a:t> to get a sense of the dataset's characteristics, such as the distribution of values, missing data, outliers, etc.</a:t>
            </a:r>
          </a:p>
          <a:p>
            <a:pPr lvl="1" marL="1010411" indent="-505205" defTabSz="455675">
              <a:spcBef>
                <a:spcPts val="2500"/>
              </a:spcBef>
              <a:buClr>
                <a:srgbClr val="000000"/>
              </a:buClr>
              <a:buSzPct val="200000"/>
              <a:buChar char="•"/>
              <a:defRPr sz="3120">
                <a:latin typeface="+mn-lt"/>
                <a:ea typeface="+mn-ea"/>
                <a:cs typeface="+mn-cs"/>
                <a:sym typeface="Graphik"/>
              </a:defRPr>
            </a:pPr>
            <a:r>
              <a:t>Check Column Names: Verify the column names to ensure no inconsistencies or unwanted characters are present. </a:t>
            </a:r>
          </a:p>
          <a:p>
            <a:pPr lvl="1" marL="1010411" indent="-505205" defTabSz="455675">
              <a:spcBef>
                <a:spcPts val="2500"/>
              </a:spcBef>
              <a:buClr>
                <a:srgbClr val="000000"/>
              </a:buClr>
              <a:buSzPct val="200000"/>
              <a:buChar char="•"/>
              <a:defRPr sz="3120">
                <a:latin typeface="+mn-lt"/>
                <a:ea typeface="+mn-ea"/>
                <a:cs typeface="+mn-cs"/>
                <a:sym typeface="Graphik"/>
              </a:defRPr>
            </a:pPr>
            <a:r>
              <a:t>Check for Missing Values: Identify if there are any missing values in the dataset, which will need to be handled.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6" name="df.info() Output…"/>
          <p:cNvSpPr txBox="1"/>
          <p:nvPr>
            <p:ph type="body" idx="1"/>
          </p:nvPr>
        </p:nvSpPr>
        <p:spPr>
          <a:xfrm>
            <a:off x="1298277" y="1191996"/>
            <a:ext cx="21863646" cy="11332008"/>
          </a:xfrm>
          <a:prstGeom prst="rect">
            <a:avLst/>
          </a:prstGeom>
        </p:spPr>
        <p:txBody>
          <a:bodyPr/>
          <a:lstStyle/>
          <a:p>
            <a:pPr algn="l" defTabSz="502412">
              <a:defRPr b="0" spc="-77" sz="2580"/>
            </a:pPr>
            <a:r>
              <a:rPr>
                <a:latin typeface="Graphik Semibold"/>
                <a:ea typeface="Graphik Semibold"/>
                <a:cs typeface="Graphik Semibold"/>
                <a:sym typeface="Graphik Semibold"/>
              </a:rPr>
              <a:t>df.info() </a:t>
            </a:r>
            <a:r>
              <a:t>Output </a:t>
            </a:r>
          </a:p>
          <a:p>
            <a:pPr algn="l" defTabSz="502412">
              <a:defRPr b="0" spc="-77" sz="2580"/>
            </a:pPr>
          </a:p>
          <a:p>
            <a:pPr lvl="1" indent="393192" algn="l" defTabSz="502412">
              <a:defRPr b="0" spc="-77" sz="2580">
                <a:latin typeface="Graphik Semibold"/>
                <a:ea typeface="Graphik Semibold"/>
                <a:cs typeface="Graphik Semibold"/>
                <a:sym typeface="Graphik Semibold"/>
              </a:defRPr>
            </a:pPr>
            <a:r>
              <a:t>What it shows: </a:t>
            </a:r>
          </a:p>
          <a:p>
            <a:pPr lvl="1" indent="393192" algn="l" defTabSz="502412">
              <a:defRPr b="0" spc="-77" sz="2580"/>
            </a:pPr>
          </a:p>
          <a:p>
            <a:pPr lvl="2" indent="786384" algn="l" defTabSz="502412">
              <a:defRPr b="0" spc="-77" sz="2580"/>
            </a:pPr>
            <a:r>
              <a:t>Basic metadata about the DataFrame, including: </a:t>
            </a:r>
          </a:p>
          <a:p>
            <a:pPr lvl="2" indent="786384" algn="l" defTabSz="502412">
              <a:defRPr b="0" spc="-77" sz="2580"/>
            </a:pPr>
          </a:p>
          <a:p>
            <a:pPr lvl="3" marL="2060981" indent="-389915" algn="l" defTabSz="502412">
              <a:buClr>
                <a:srgbClr val="000000"/>
              </a:buClr>
              <a:buSzPct val="200000"/>
              <a:buChar char="•"/>
              <a:defRPr b="0" spc="-77" sz="2580"/>
            </a:pPr>
            <a:r>
              <a:t>Total rows (18776 in this case). </a:t>
            </a:r>
          </a:p>
          <a:p>
            <a:pPr lvl="3" marL="2060981" indent="-389915" algn="l" defTabSz="502412">
              <a:buClr>
                <a:srgbClr val="000000"/>
              </a:buClr>
              <a:buSzPct val="200000"/>
              <a:buChar char="•"/>
              <a:defRPr b="0" spc="-77" sz="2580"/>
            </a:pPr>
            <a:r>
              <a:t>Number of non-null values in each column. </a:t>
            </a:r>
          </a:p>
          <a:p>
            <a:pPr lvl="3" marL="2060981" indent="-389915" algn="l" defTabSz="502412">
              <a:buClr>
                <a:srgbClr val="000000"/>
              </a:buClr>
              <a:buSzPct val="200000"/>
              <a:buChar char="•"/>
              <a:defRPr b="0" spc="-77" sz="2580"/>
            </a:pPr>
            <a:r>
              <a:t>Data types of each column (e.g., float64, object). </a:t>
            </a:r>
          </a:p>
          <a:p>
            <a:pPr lvl="3" marL="2060981" indent="-389915" algn="l" defTabSz="502412">
              <a:buClr>
                <a:srgbClr val="000000"/>
              </a:buClr>
              <a:buSzPct val="200000"/>
              <a:buChar char="•"/>
              <a:defRPr b="0" spc="-77" sz="2580"/>
            </a:pPr>
            <a:r>
              <a:t>Memory usage. </a:t>
            </a:r>
          </a:p>
          <a:p>
            <a:pPr lvl="3" marL="2060981" indent="-389915" algn="l" defTabSz="502412">
              <a:buClr>
                <a:srgbClr val="000000"/>
              </a:buClr>
              <a:buSzPct val="200000"/>
              <a:buChar char="•"/>
              <a:defRPr b="0" spc="-77" sz="2580"/>
            </a:pPr>
          </a:p>
          <a:p>
            <a:pPr lvl="2" indent="786384" algn="l" defTabSz="502412">
              <a:defRPr b="0" spc="-77" sz="2580"/>
            </a:pPr>
            <a:r>
              <a:t>Key takeaways: </a:t>
            </a:r>
          </a:p>
          <a:p>
            <a:pPr lvl="1" indent="393192" algn="l" defTabSz="502412">
              <a:defRPr b="0" spc="-77" sz="2580"/>
            </a:pPr>
          </a:p>
          <a:p>
            <a:pPr lvl="2" marL="1503959" indent="-389915" algn="l" defTabSz="502412">
              <a:buClr>
                <a:srgbClr val="000000"/>
              </a:buClr>
              <a:buSzPct val="200000"/>
              <a:buChar char="•"/>
              <a:defRPr b="0" spc="-77" sz="2580"/>
            </a:pPr>
            <a:r>
              <a:t>There are no missing values since all columns have 18776 non-null entries. </a:t>
            </a:r>
          </a:p>
          <a:p>
            <a:pPr lvl="2" marL="1503959" indent="-389915" algn="l" defTabSz="502412">
              <a:buClr>
                <a:srgbClr val="000000"/>
              </a:buClr>
              <a:buSzPct val="200000"/>
              <a:buChar char="•"/>
              <a:defRPr b="0" spc="-77" sz="2580"/>
            </a:pPr>
            <a:r>
              <a:t>The date column is stored as an object but should be converted to datetime for time-series analysis. </a:t>
            </a:r>
          </a:p>
          <a:p>
            <a:pPr lvl="2" marL="1503959" indent="-389915" algn="l" defTabSz="502412">
              <a:buClr>
                <a:srgbClr val="000000"/>
              </a:buClr>
              <a:buSzPct val="200000"/>
              <a:buChar char="•"/>
              <a:defRPr b="0" spc="-77" sz="2580"/>
            </a:pPr>
            <a:r>
              <a:t>The rest of the columns are numerical, making them suitable for statistical and visual analysis.</a:t>
            </a:r>
          </a:p>
          <a:p>
            <a:pPr lvl="2" marL="1503959" indent="-389915" algn="l" defTabSz="502412">
              <a:buClr>
                <a:srgbClr val="000000"/>
              </a:buClr>
              <a:buSzPct val="200000"/>
              <a:buChar char="•"/>
              <a:defRPr b="0" spc="-77" sz="2580"/>
            </a:pPr>
          </a:p>
          <a:p>
            <a:pPr algn="l" defTabSz="502412">
              <a:defRPr b="0" spc="-77" sz="2580"/>
            </a:pPr>
            <a:r>
              <a:rPr>
                <a:latin typeface="Graphik Semibold"/>
                <a:ea typeface="Graphik Semibold"/>
                <a:cs typeface="Graphik Semibold"/>
                <a:sym typeface="Graphik Semibold"/>
              </a:rPr>
              <a:t>Explanation: </a:t>
            </a:r>
            <a:endParaRPr>
              <a:latin typeface="Graphik Semibold"/>
              <a:ea typeface="Graphik Semibold"/>
              <a:cs typeface="Graphik Semibold"/>
              <a:sym typeface="Graphik Semibold"/>
            </a:endParaRPr>
          </a:p>
          <a:p>
            <a:pPr lvl="1" marL="974788" indent="-417766" algn="l" defTabSz="502412">
              <a:buClr>
                <a:srgbClr val="000000"/>
              </a:buClr>
              <a:buSzPct val="200000"/>
              <a:buChar char="•"/>
              <a:defRPr b="0" spc="-77" sz="2580"/>
            </a:pPr>
            <a:r>
              <a:rPr>
                <a:latin typeface="Graphik Semibold"/>
                <a:ea typeface="Graphik Semibold"/>
                <a:cs typeface="Graphik Semibold"/>
                <a:sym typeface="Graphik Semibold"/>
              </a:rPr>
              <a:t>Class Information:</a:t>
            </a:r>
            <a:r>
              <a:t> The dataset is stored as a pandas DataFrame. </a:t>
            </a:r>
          </a:p>
          <a:p>
            <a:pPr lvl="1" marL="974788" indent="-417766" algn="l" defTabSz="502412">
              <a:buClr>
                <a:srgbClr val="000000"/>
              </a:buClr>
              <a:buSzPct val="200000"/>
              <a:buChar char="•"/>
              <a:defRPr b="0" spc="-77" sz="2580"/>
            </a:pPr>
            <a:r>
              <a:rPr>
                <a:latin typeface="Graphik Semibold"/>
                <a:ea typeface="Graphik Semibold"/>
                <a:cs typeface="Graphik Semibold"/>
                <a:sym typeface="Graphik Semibold"/>
              </a:rPr>
              <a:t>RangeIndex:</a:t>
            </a:r>
            <a:r>
              <a:t> The dataset contains 18,776 rows, numbered from 0 to 18,775. </a:t>
            </a:r>
          </a:p>
          <a:p>
            <a:pPr lvl="1" marL="974788" indent="-417766" algn="l" defTabSz="502412">
              <a:buClr>
                <a:srgbClr val="000000"/>
              </a:buClr>
              <a:buSzPct val="200000"/>
              <a:buChar char="•"/>
              <a:defRPr b="0" spc="-77" sz="2580"/>
            </a:pPr>
            <a:r>
              <a:rPr>
                <a:latin typeface="Graphik Semibold"/>
                <a:ea typeface="Graphik Semibold"/>
                <a:cs typeface="Graphik Semibold"/>
                <a:sym typeface="Graphik Semibold"/>
              </a:rPr>
              <a:t>Column Summary:</a:t>
            </a:r>
            <a:r>
              <a:t> </a:t>
            </a:r>
          </a:p>
          <a:p>
            <a:pPr lvl="2" marL="1531810" indent="-417766" algn="l" defTabSz="502412">
              <a:buClr>
                <a:srgbClr val="000000"/>
              </a:buClr>
              <a:buSzPct val="200000"/>
              <a:buChar char="•"/>
              <a:defRPr b="0" spc="-77" sz="2580"/>
            </a:pPr>
            <a:r>
              <a:t>There are 9 columns, including the date column and 8 numerical pollutant readings. </a:t>
            </a:r>
          </a:p>
          <a:p>
            <a:pPr lvl="2" marL="1531810" indent="-417766" algn="l" defTabSz="502412">
              <a:buClr>
                <a:srgbClr val="000000"/>
              </a:buClr>
              <a:buSzPct val="200000"/>
              <a:buChar char="•"/>
              <a:defRPr b="0" spc="-77" sz="2580"/>
            </a:pPr>
            <a:r>
              <a:t>The date column is of type object and should be converted to datetime for better handling of time-series data. </a:t>
            </a:r>
          </a:p>
          <a:p>
            <a:pPr lvl="2" marL="1531810" indent="-417766" algn="l" defTabSz="502412">
              <a:buClr>
                <a:srgbClr val="000000"/>
              </a:buClr>
              <a:buSzPct val="200000"/>
              <a:buChar char="•"/>
              <a:defRPr b="0" spc="-77" sz="2580"/>
            </a:pPr>
            <a:r>
              <a:t>All numerical columns (co, no, no2, etc.) are float64, suitable for statistical computations. </a:t>
            </a:r>
          </a:p>
          <a:p>
            <a:pPr lvl="1" marL="974788" indent="-417766" algn="l" defTabSz="502412">
              <a:buClr>
                <a:srgbClr val="000000"/>
              </a:buClr>
              <a:buSzPct val="200000"/>
              <a:buChar char="•"/>
              <a:defRPr b="0" spc="-77" sz="2580"/>
            </a:pPr>
            <a:r>
              <a:rPr>
                <a:latin typeface="Graphik Semibold"/>
                <a:ea typeface="Graphik Semibold"/>
                <a:cs typeface="Graphik Semibold"/>
                <a:sym typeface="Graphik Semibold"/>
              </a:rPr>
              <a:t>Non-null Counts:</a:t>
            </a:r>
            <a:r>
              <a:t> No missing values are present in any column, which is ideal for analysis. </a:t>
            </a:r>
          </a:p>
          <a:p>
            <a:pPr lvl="1" marL="974788" indent="-417766" algn="l" defTabSz="502412">
              <a:buClr>
                <a:srgbClr val="000000"/>
              </a:buClr>
              <a:buSzPct val="200000"/>
              <a:buChar char="•"/>
              <a:defRPr b="0" spc="-77" sz="2580"/>
            </a:pPr>
            <a:r>
              <a:rPr>
                <a:latin typeface="Graphik Semibold"/>
                <a:ea typeface="Graphik Semibold"/>
                <a:cs typeface="Graphik Semibold"/>
                <a:sym typeface="Graphik Semibold"/>
              </a:rPr>
              <a:t>Memory Usage:</a:t>
            </a:r>
            <a:r>
              <a:t> The dataset uses approximately 1.3 MB of memory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8" name="Module - 1"/>
          <p:cNvSpPr txBox="1"/>
          <p:nvPr>
            <p:ph type="title"/>
          </p:nvPr>
        </p:nvSpPr>
        <p:spPr>
          <a:prstGeom prst="rect">
            <a:avLst/>
          </a:prstGeom>
        </p:spPr>
        <p:txBody>
          <a:bodyPr/>
          <a:lstStyle/>
          <a:p>
            <a:pPr/>
            <a:r>
              <a:t>Module - 1</a:t>
            </a:r>
          </a:p>
        </p:txBody>
      </p:sp>
      <p:sp>
        <p:nvSpPr>
          <p:cNvPr id="239" name="Duplicate Rows Check:…"/>
          <p:cNvSpPr txBox="1"/>
          <p:nvPr>
            <p:ph type="body" idx="1"/>
          </p:nvPr>
        </p:nvSpPr>
        <p:spPr>
          <a:xfrm>
            <a:off x="1295400" y="3749830"/>
            <a:ext cx="21869400" cy="8658070"/>
          </a:xfrm>
          <a:prstGeom prst="rect">
            <a:avLst/>
          </a:prstGeom>
        </p:spPr>
        <p:txBody>
          <a:bodyPr/>
          <a:lstStyle/>
          <a:p>
            <a:pPr marL="518159" indent="-518159" defTabSz="467359">
              <a:spcBef>
                <a:spcPts val="2600"/>
              </a:spcBef>
              <a:buClr>
                <a:srgbClr val="000000"/>
              </a:buClr>
              <a:buSzPct val="200000"/>
              <a:buChar char="•"/>
              <a:defRPr sz="3200"/>
            </a:pPr>
            <a:r>
              <a:t>Duplicate Rows Check:</a:t>
            </a:r>
          </a:p>
          <a:p>
            <a:pPr lvl="1" marL="1036319" indent="-518159" defTabSz="467359">
              <a:spcBef>
                <a:spcPts val="2600"/>
              </a:spcBef>
              <a:buClr>
                <a:srgbClr val="000000"/>
              </a:buClr>
              <a:buSzPct val="200000"/>
              <a:buChar char="•"/>
              <a:defRPr sz="3200">
                <a:latin typeface="+mn-lt"/>
                <a:ea typeface="+mn-ea"/>
                <a:cs typeface="+mn-cs"/>
                <a:sym typeface="Graphik"/>
              </a:defRPr>
            </a:pPr>
            <a:r>
              <a:t>The output confirms that there are no duplicate rows in the dataset. This means each row in the dataset represents unique data points for the hourly air quality measurements.</a:t>
            </a:r>
          </a:p>
          <a:p>
            <a:pPr marL="518159" indent="-518159" defTabSz="467359">
              <a:spcBef>
                <a:spcPts val="2600"/>
              </a:spcBef>
              <a:buClr>
                <a:srgbClr val="000000"/>
              </a:buClr>
              <a:buSzPct val="200000"/>
              <a:buChar char="•"/>
              <a:defRPr sz="3200"/>
            </a:pPr>
            <a:r>
              <a:t>Significance:</a:t>
            </a:r>
          </a:p>
          <a:p>
            <a:pPr lvl="1" marL="1036319" indent="-518159" defTabSz="467359">
              <a:spcBef>
                <a:spcPts val="2600"/>
              </a:spcBef>
              <a:buClr>
                <a:srgbClr val="000000"/>
              </a:buClr>
              <a:buSzPct val="200000"/>
              <a:buChar char="•"/>
              <a:defRPr sz="3200">
                <a:latin typeface="+mn-lt"/>
                <a:ea typeface="+mn-ea"/>
                <a:cs typeface="+mn-cs"/>
                <a:sym typeface="Graphik"/>
              </a:defRPr>
            </a:pPr>
            <a:r>
              <a:t>The absence of duplicates ensures that the data is clean and accurate for further analysis. Duplicate rows in datasets like this could skew statistical measures or lead to misleading trends, so it's crucial to confirm there are none.</a:t>
            </a:r>
          </a:p>
          <a:p>
            <a:pPr marL="518159" indent="-518159" defTabSz="467359">
              <a:spcBef>
                <a:spcPts val="2600"/>
              </a:spcBef>
              <a:buClr>
                <a:srgbClr val="000000"/>
              </a:buClr>
              <a:buSzPct val="200000"/>
              <a:buChar char="•"/>
              <a:defRPr sz="3200"/>
            </a:pPr>
            <a:r>
              <a:t>If Duplicates Were Found:</a:t>
            </a:r>
          </a:p>
          <a:p>
            <a:pPr lvl="1" marL="1036319" indent="-518159" defTabSz="467359">
              <a:spcBef>
                <a:spcPts val="2600"/>
              </a:spcBef>
              <a:buClr>
                <a:srgbClr val="000000"/>
              </a:buClr>
              <a:buSzPct val="200000"/>
              <a:buChar char="•"/>
              <a:defRPr sz="3200">
                <a:latin typeface="+mn-lt"/>
                <a:ea typeface="+mn-ea"/>
                <a:cs typeface="+mn-cs"/>
                <a:sym typeface="Graphik"/>
              </a:defRPr>
            </a:pPr>
            <a:r>
              <a:t>For datasets involving time-series data like hourly air quality, duplicates might sometimes occur due to errors in data recording. In such cases, duplicates can be removed using df.drop_duplicates().</a:t>
            </a:r>
          </a:p>
          <a:p>
            <a:pPr lvl="1" marL="1036319" indent="-518159" defTabSz="467359">
              <a:spcBef>
                <a:spcPts val="2600"/>
              </a:spcBef>
              <a:buClr>
                <a:srgbClr val="000000"/>
              </a:buClr>
              <a:buSzPct val="200000"/>
              <a:buChar char="•"/>
              <a:defRPr sz="3200">
                <a:latin typeface="+mn-lt"/>
                <a:ea typeface="+mn-ea"/>
                <a:cs typeface="+mn-cs"/>
                <a:sym typeface="Graphik"/>
              </a:defRPr>
            </a:pPr>
            <a:r>
              <a:t>If duplicates represent valid readings (e.g., two identical readings recorded within the same hour), they might need further domain-specific analysis to decide whether to retain or drop them.</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1" name="Module - 1 : Exploratory data analysis"/>
          <p:cNvSpPr txBox="1"/>
          <p:nvPr>
            <p:ph type="title"/>
          </p:nvPr>
        </p:nvSpPr>
        <p:spPr>
          <a:prstGeom prst="rect">
            <a:avLst/>
          </a:prstGeom>
        </p:spPr>
        <p:txBody>
          <a:bodyPr/>
          <a:lstStyle>
            <a:lvl1pPr defTabSz="484886">
              <a:defRPr spc="-332" sz="8300"/>
            </a:lvl1pPr>
          </a:lstStyle>
          <a:p>
            <a:pPr/>
            <a:r>
              <a:t>Module - 1 : Exploratory data analysis</a:t>
            </a:r>
          </a:p>
        </p:txBody>
      </p:sp>
      <p:sp>
        <p:nvSpPr>
          <p:cNvPr id="242" name="Rolling Mean Plot for Trend Smoothing…"/>
          <p:cNvSpPr txBox="1"/>
          <p:nvPr>
            <p:ph type="body" idx="1"/>
          </p:nvPr>
        </p:nvSpPr>
        <p:spPr>
          <a:xfrm>
            <a:off x="1295400" y="4412574"/>
            <a:ext cx="21869400" cy="7995326"/>
          </a:xfrm>
          <a:prstGeom prst="rect">
            <a:avLst/>
          </a:prstGeom>
        </p:spPr>
        <p:txBody>
          <a:bodyPr/>
          <a:lstStyle>
            <a:lvl1pPr marL="647700" indent="-647700">
              <a:buClr>
                <a:srgbClr val="000000"/>
              </a:buClr>
              <a:buSzPct val="200000"/>
              <a:buChar char="•"/>
              <a:defRPr>
                <a:latin typeface="+mn-lt"/>
                <a:ea typeface="+mn-ea"/>
                <a:cs typeface="+mn-cs"/>
                <a:sym typeface="Graphik"/>
              </a:defRPr>
            </a:lvl1pPr>
            <a:lvl2pPr marL="1295400" indent="-647700">
              <a:buClr>
                <a:srgbClr val="000000"/>
              </a:buClr>
              <a:buSzPct val="200000"/>
              <a:buChar char="•"/>
              <a:defRPr>
                <a:latin typeface="+mn-lt"/>
                <a:ea typeface="+mn-ea"/>
                <a:cs typeface="+mn-cs"/>
                <a:sym typeface="Graphik"/>
              </a:defRPr>
            </a:lvl2pPr>
          </a:lstStyle>
          <a:p>
            <a:pPr/>
            <a:r>
              <a:t>Rolling Mean Plot for Trend Smoothing</a:t>
            </a:r>
          </a:p>
          <a:p>
            <a:pPr lvl="1"/>
            <a:r>
              <a:t>To study long-term trends, you can smooth out the data using a rolling mean (moving average).</a:t>
            </a:r>
          </a:p>
        </p:txBody>
      </p:sp>
      <p:pic>
        <p:nvPicPr>
          <p:cNvPr id="243" name="AD_4nXcHx5xbRwcF_PiHf2EW8S18fr6FnQH9PAYSI2Fe7clfy6WJ_IkN41E8sgb0SvJCL8KfgP3BJNc9opeDKH9t74gF2ExvTdCTTjUs0MufDGP3gFitsw4Iei6qMrr51f5qc5vpv0Kg.png" descr="AD_4nXcHx5xbRwcF_PiHf2EW8S18fr6FnQH9PAYSI2Fe7clfy6WJ_IkN41E8sgb0SvJCL8KfgP3BJNc9opeDKH9t74gF2ExvTdCTTjUs0MufDGP3gFitsw4Iei6qMrr51f5qc5vpv0Kg.png"/>
          <p:cNvPicPr>
            <a:picLocks noChangeAspect="1"/>
          </p:cNvPicPr>
          <p:nvPr/>
        </p:nvPicPr>
        <p:blipFill>
          <a:blip r:embed="rId3">
            <a:extLst/>
          </a:blip>
          <a:stretch>
            <a:fillRect/>
          </a:stretch>
        </p:blipFill>
        <p:spPr>
          <a:xfrm>
            <a:off x="8206253" y="6876937"/>
            <a:ext cx="7971495" cy="541950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5" name="Module - 1 : Exploratory data analysis"/>
          <p:cNvSpPr txBox="1"/>
          <p:nvPr>
            <p:ph type="title"/>
          </p:nvPr>
        </p:nvSpPr>
        <p:spPr>
          <a:prstGeom prst="rect">
            <a:avLst/>
          </a:prstGeom>
        </p:spPr>
        <p:txBody>
          <a:bodyPr/>
          <a:lstStyle>
            <a:lvl1pPr defTabSz="484886">
              <a:defRPr spc="-332" sz="8300"/>
            </a:lvl1pPr>
          </a:lstStyle>
          <a:p>
            <a:pPr/>
            <a:r>
              <a:t>Module - 1 : Exploratory data analysis</a:t>
            </a:r>
          </a:p>
        </p:txBody>
      </p:sp>
      <p:sp>
        <p:nvSpPr>
          <p:cNvPr id="246" name="Trend Plot for Multiple Parameters (e.g., co, pm2_5, no2) Over a Day…"/>
          <p:cNvSpPr txBox="1"/>
          <p:nvPr>
            <p:ph type="body" idx="1"/>
          </p:nvPr>
        </p:nvSpPr>
        <p:spPr>
          <a:xfrm>
            <a:off x="1295400" y="4412574"/>
            <a:ext cx="21869400" cy="7995326"/>
          </a:xfrm>
          <a:prstGeom prst="rect">
            <a:avLst/>
          </a:prstGeom>
        </p:spPr>
        <p:txBody>
          <a:bodyPr/>
          <a:lstStyle/>
          <a:p>
            <a:pPr marL="647700" indent="-647700">
              <a:buClr>
                <a:srgbClr val="000000"/>
              </a:buClr>
              <a:buSzPct val="200000"/>
              <a:buChar char="•"/>
              <a:defRPr>
                <a:latin typeface="+mn-lt"/>
                <a:ea typeface="+mn-ea"/>
                <a:cs typeface="+mn-cs"/>
                <a:sym typeface="Graphik"/>
              </a:defRPr>
            </a:pPr>
            <a:r>
              <a:t>Trend Plot for Multiple Parameters (e.g., </a:t>
            </a:r>
            <a:r>
              <a:rPr>
                <a:solidFill>
                  <a:srgbClr val="188038"/>
                </a:solidFill>
              </a:rPr>
              <a:t>co</a:t>
            </a:r>
            <a:r>
              <a:t>, </a:t>
            </a:r>
            <a:r>
              <a:rPr>
                <a:solidFill>
                  <a:srgbClr val="188038"/>
                </a:solidFill>
              </a:rPr>
              <a:t>pm2_5</a:t>
            </a:r>
            <a:r>
              <a:t>, </a:t>
            </a:r>
            <a:r>
              <a:rPr>
                <a:solidFill>
                  <a:srgbClr val="188038"/>
                </a:solidFill>
              </a:rPr>
              <a:t>no2</a:t>
            </a:r>
            <a:r>
              <a:t>) Over a Day</a:t>
            </a:r>
          </a:p>
          <a:p>
            <a:pPr lvl="1" marL="1295400" indent="-647700">
              <a:buClr>
                <a:srgbClr val="000000"/>
              </a:buClr>
              <a:buSzPct val="200000"/>
              <a:buChar char="•"/>
              <a:defRPr>
                <a:latin typeface="+mn-lt"/>
                <a:ea typeface="+mn-ea"/>
                <a:cs typeface="+mn-cs"/>
                <a:sym typeface="Graphik"/>
              </a:defRPr>
            </a:pPr>
            <a:r>
              <a:t>Multiple Parameters: This plot compares the hourly trends of </a:t>
            </a:r>
            <a:r>
              <a:rPr>
                <a:solidFill>
                  <a:srgbClr val="188038"/>
                </a:solidFill>
              </a:rPr>
              <a:t>co</a:t>
            </a:r>
            <a:r>
              <a:t>, </a:t>
            </a:r>
            <a:r>
              <a:rPr>
                <a:solidFill>
                  <a:srgbClr val="188038"/>
                </a:solidFill>
              </a:rPr>
              <a:t>pm2_5</a:t>
            </a:r>
            <a:r>
              <a:t>, and </a:t>
            </a:r>
            <a:r>
              <a:rPr>
                <a:solidFill>
                  <a:srgbClr val="188038"/>
                </a:solidFill>
              </a:rPr>
              <a:t>no2</a:t>
            </a:r>
            <a:r>
              <a:t> for a given day, helping to understand their patterns over time.</a:t>
            </a:r>
          </a:p>
        </p:txBody>
      </p:sp>
      <p:pic>
        <p:nvPicPr>
          <p:cNvPr id="247" name="AD_4nXeKixtJZLtqBZOEN-XN-RIqZUc6VuE0NiZrAz4gT04fT0-NTNRYNsCWch29JDMYOtGA7Qqa6hrmY5mYjaJpmHC5dwYINeJPw5UznLxXAOfl5Xy5XOwydw_DZYdQFkh5dN7WBD8G.png" descr="AD_4nXeKixtJZLtqBZOEN-XN-RIqZUc6VuE0NiZrAz4gT04fT0-NTNRYNsCWch29JDMYOtGA7Qqa6hrmY5mYjaJpmHC5dwYINeJPw5UznLxXAOfl5Xy5XOwydw_DZYdQFkh5dN7WBD8G.png"/>
          <p:cNvPicPr>
            <a:picLocks noChangeAspect="1"/>
          </p:cNvPicPr>
          <p:nvPr/>
        </p:nvPicPr>
        <p:blipFill>
          <a:blip r:embed="rId3">
            <a:extLst/>
          </a:blip>
          <a:stretch>
            <a:fillRect/>
          </a:stretch>
        </p:blipFill>
        <p:spPr>
          <a:xfrm>
            <a:off x="7469936" y="7303946"/>
            <a:ext cx="9520329" cy="538903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Guide…"/>
          <p:cNvSpPr txBox="1"/>
          <p:nvPr>
            <p:ph type="title"/>
          </p:nvPr>
        </p:nvSpPr>
        <p:spPr>
          <a:xfrm>
            <a:off x="1078973" y="6436318"/>
            <a:ext cx="11442701" cy="5334001"/>
          </a:xfrm>
          <a:prstGeom prst="rect">
            <a:avLst/>
          </a:prstGeom>
        </p:spPr>
        <p:txBody>
          <a:bodyPr/>
          <a:lstStyle/>
          <a:p>
            <a:pPr/>
            <a:r>
              <a:t>Guide</a:t>
            </a:r>
          </a:p>
          <a:p>
            <a:pPr/>
            <a:r>
              <a:t>Approval</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49" name="AD_4nXfHsTwkjN6ZRCKWjv_C8tu4Ps_JhAgPcauWTNlp4e8ZUumCCw0-oVmrn4rM5w1fWNi46Q1cG3VLzOAop75fv16H0IvwuyIj3NBg7sPT4HkmgaHie27rGjNt8z90jeaWN7DkX9Ugtg.png" descr="AD_4nXfHsTwkjN6ZRCKWjv_C8tu4Ps_JhAgPcauWTNlp4e8ZUumCCw0-oVmrn4rM5w1fWNi46Q1cG3VLzOAop75fv16H0IvwuyIj3NBg7sPT4HkmgaHie27rGjNt8z90jeaWN7DkX9Ugtg.png"/>
          <p:cNvPicPr>
            <a:picLocks noChangeAspect="1"/>
          </p:cNvPicPr>
          <p:nvPr/>
        </p:nvPicPr>
        <p:blipFill>
          <a:blip r:embed="rId3">
            <a:extLst/>
          </a:blip>
          <a:stretch>
            <a:fillRect/>
          </a:stretch>
        </p:blipFill>
        <p:spPr>
          <a:xfrm>
            <a:off x="6073138" y="2748420"/>
            <a:ext cx="12237724" cy="8219160"/>
          </a:xfrm>
          <a:prstGeom prst="rect">
            <a:avLst/>
          </a:prstGeom>
          <a:ln w="12700">
            <a:miter lim="400000"/>
          </a:ln>
        </p:spPr>
      </p:pic>
      <p:sp>
        <p:nvSpPr>
          <p:cNvPr id="250" name="Line plot : PM2.5 distribution"/>
          <p:cNvSpPr txBox="1"/>
          <p:nvPr>
            <p:ph type="body" sz="quarter" idx="4294967295"/>
          </p:nvPr>
        </p:nvSpPr>
        <p:spPr>
          <a:xfrm>
            <a:off x="9743877" y="11233325"/>
            <a:ext cx="4896246" cy="876157"/>
          </a:xfrm>
          <a:prstGeom prst="rect">
            <a:avLst/>
          </a:prstGeom>
        </p:spPr>
        <p:txBody>
          <a:bodyPr/>
          <a:lstStyle>
            <a:lvl1pPr defTabSz="397256">
              <a:spcBef>
                <a:spcPts val="2200"/>
              </a:spcBef>
              <a:defRPr cap="none" spc="0" sz="2720"/>
            </a:lvl1pPr>
          </a:lstStyle>
          <a:p>
            <a:pPr/>
            <a:r>
              <a:t>Line plot : PM2.5 distribution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52" name="AD_4nXcAX5qEFIF17q7G_4AKVyQts5MozlAMHd5uXZLPmwgAp7_LPJSTnjmWew2EAz9PQcyb6kdA0pXg7mPE4UtSyWKcISDdIg3uZGroVUurSD27Zm4goGRUtEfKB6I79YjuH0W-QSCq.png" descr="AD_4nXcAX5qEFIF17q7G_4AKVyQts5MozlAMHd5uXZLPmwgAp7_LPJSTnjmWew2EAz9PQcyb6kdA0pXg7mPE4UtSyWKcISDdIg3uZGroVUurSD27Zm4goGRUtEfKB6I79YjuH0W-QSCq.png"/>
          <p:cNvPicPr>
            <a:picLocks noChangeAspect="1"/>
          </p:cNvPicPr>
          <p:nvPr/>
        </p:nvPicPr>
        <p:blipFill>
          <a:blip r:embed="rId3">
            <a:extLst/>
          </a:blip>
          <a:stretch>
            <a:fillRect/>
          </a:stretch>
        </p:blipFill>
        <p:spPr>
          <a:xfrm>
            <a:off x="6136492" y="2490910"/>
            <a:ext cx="12111016" cy="8734180"/>
          </a:xfrm>
          <a:prstGeom prst="rect">
            <a:avLst/>
          </a:prstGeom>
          <a:ln w="12700">
            <a:miter lim="400000"/>
          </a:ln>
        </p:spPr>
      </p:pic>
      <p:sp>
        <p:nvSpPr>
          <p:cNvPr id="253" name="Box plot : PM10 distribution"/>
          <p:cNvSpPr txBox="1"/>
          <p:nvPr>
            <p:ph type="body" sz="quarter" idx="4294967295"/>
          </p:nvPr>
        </p:nvSpPr>
        <p:spPr>
          <a:xfrm>
            <a:off x="9360900" y="11522464"/>
            <a:ext cx="5662199" cy="827872"/>
          </a:xfrm>
          <a:prstGeom prst="rect">
            <a:avLst/>
          </a:prstGeom>
        </p:spPr>
        <p:txBody>
          <a:bodyPr/>
          <a:lstStyle>
            <a:lvl1pPr defTabSz="479044">
              <a:spcBef>
                <a:spcPts val="2700"/>
              </a:spcBef>
              <a:defRPr cap="none" spc="0" sz="3280"/>
            </a:lvl1pPr>
          </a:lstStyle>
          <a:p>
            <a:pPr/>
            <a:r>
              <a:t>Box plot : PM10 distribution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55" name="AD_4nXczomjZsL9LL-eM-aCjglEFyU5yTvL6SGNqJ9yBo4jcr9PR1jHM86iKISJ6HOD7D7IM1M8tsfbIjjdHa8z2IhDLZnHYfe9ZHtfn9wkDjzqoCPcoY7gdm71g1BUVX-YDLuzw-RVMCA.png" descr="AD_4nXczomjZsL9LL-eM-aCjglEFyU5yTvL6SGNqJ9yBo4jcr9PR1jHM86iKISJ6HOD7D7IM1M8tsfbIjjdHa8z2IhDLZnHYfe9ZHtfn9wkDjzqoCPcoY7gdm71g1BUVX-YDLuzw-RVMCA.png"/>
          <p:cNvPicPr>
            <a:picLocks noChangeAspect="1"/>
          </p:cNvPicPr>
          <p:nvPr/>
        </p:nvPicPr>
        <p:blipFill>
          <a:blip r:embed="rId3">
            <a:extLst/>
          </a:blip>
          <a:stretch>
            <a:fillRect/>
          </a:stretch>
        </p:blipFill>
        <p:spPr>
          <a:xfrm>
            <a:off x="5911622" y="2540240"/>
            <a:ext cx="12560756" cy="8635520"/>
          </a:xfrm>
          <a:prstGeom prst="rect">
            <a:avLst/>
          </a:prstGeom>
          <a:ln w="12700">
            <a:miter lim="400000"/>
          </a:ln>
        </p:spPr>
      </p:pic>
      <p:sp>
        <p:nvSpPr>
          <p:cNvPr id="256" name="Correlation Heatmap of all the parameters"/>
          <p:cNvSpPr txBox="1"/>
          <p:nvPr>
            <p:ph type="body" sz="quarter" idx="4294967295"/>
          </p:nvPr>
        </p:nvSpPr>
        <p:spPr>
          <a:xfrm>
            <a:off x="6973674" y="11305609"/>
            <a:ext cx="10436653" cy="1098658"/>
          </a:xfrm>
          <a:prstGeom prst="rect">
            <a:avLst/>
          </a:prstGeom>
        </p:spPr>
        <p:txBody>
          <a:bodyPr/>
          <a:lstStyle>
            <a:lvl1pPr defTabSz="584200">
              <a:spcBef>
                <a:spcPts val="3300"/>
              </a:spcBef>
              <a:defRPr cap="none" spc="0" sz="4000"/>
            </a:lvl1pPr>
          </a:lstStyle>
          <a:p>
            <a:pPr/>
            <a:r>
              <a:t>Correlation Heatmap of all the parameters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8" name="Module 2"/>
          <p:cNvSpPr txBox="1"/>
          <p:nvPr>
            <p:ph type="title"/>
          </p:nvPr>
        </p:nvSpPr>
        <p:spPr>
          <a:prstGeom prst="rect">
            <a:avLst/>
          </a:prstGeom>
        </p:spPr>
        <p:txBody>
          <a:bodyPr/>
          <a:lstStyle>
            <a:lvl1pPr>
              <a:defRPr spc="-590" sz="11800"/>
            </a:lvl1pPr>
          </a:lstStyle>
          <a:p>
            <a:pPr/>
            <a:r>
              <a:t>Module 2</a:t>
            </a:r>
          </a:p>
        </p:txBody>
      </p:sp>
      <p:sp>
        <p:nvSpPr>
          <p:cNvPr id="259" name="Model training"/>
          <p:cNvSpPr txBox="1"/>
          <p:nvPr>
            <p:ph type="body" sz="quarter" idx="1"/>
          </p:nvPr>
        </p:nvSpPr>
        <p:spPr>
          <a:prstGeom prst="rect">
            <a:avLst/>
          </a:prstGeom>
        </p:spPr>
        <p:txBody>
          <a:bodyPr/>
          <a:lstStyle/>
          <a:p>
            <a:pPr/>
            <a:r>
              <a:t>Model training</a:t>
            </a:r>
          </a:p>
        </p:txBody>
      </p:sp>
      <p:pic>
        <p:nvPicPr>
          <p:cNvPr id="260" name="pasted-movie.png" descr="pasted-movie.png"/>
          <p:cNvPicPr>
            <a:picLocks noChangeAspect="1"/>
          </p:cNvPicPr>
          <p:nvPr/>
        </p:nvPicPr>
        <p:blipFill>
          <a:blip r:embed="rId3">
            <a:extLst/>
          </a:blip>
          <a:srcRect l="0" t="0" r="0" b="0"/>
          <a:stretch>
            <a:fillRect/>
          </a:stretch>
        </p:blipFill>
        <p:spPr>
          <a:xfrm>
            <a:off x="11302924" y="3435350"/>
            <a:ext cx="12166601" cy="68453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2" name="Module - 2"/>
          <p:cNvSpPr txBox="1"/>
          <p:nvPr>
            <p:ph type="title"/>
          </p:nvPr>
        </p:nvSpPr>
        <p:spPr>
          <a:prstGeom prst="rect">
            <a:avLst/>
          </a:prstGeom>
        </p:spPr>
        <p:txBody>
          <a:bodyPr/>
          <a:lstStyle/>
          <a:p>
            <a:pPr/>
            <a:r>
              <a:t>Module - 2</a:t>
            </a:r>
          </a:p>
        </p:txBody>
      </p:sp>
      <p:sp>
        <p:nvSpPr>
          <p:cNvPr id="263" name="Designing and training the model step by step…"/>
          <p:cNvSpPr txBox="1"/>
          <p:nvPr>
            <p:ph type="body" idx="1"/>
          </p:nvPr>
        </p:nvSpPr>
        <p:spPr>
          <a:xfrm>
            <a:off x="1295400" y="4412574"/>
            <a:ext cx="21869400" cy="7995326"/>
          </a:xfrm>
          <a:prstGeom prst="rect">
            <a:avLst/>
          </a:prstGeom>
        </p:spPr>
        <p:txBody>
          <a:bodyPr/>
          <a:lstStyle/>
          <a:p>
            <a:pPr defTabSz="429768">
              <a:spcBef>
                <a:spcPts val="500"/>
              </a:spcBef>
              <a:defRPr b="1" sz="3759">
                <a:latin typeface="+mn-lt"/>
                <a:ea typeface="+mn-ea"/>
                <a:cs typeface="+mn-cs"/>
                <a:sym typeface="Graphik"/>
              </a:defRPr>
            </a:pPr>
            <a:r>
              <a:t>Designing and training the model step by step</a:t>
            </a:r>
          </a:p>
          <a:p>
            <a:pPr marL="429768" indent="-298450" defTabSz="429768">
              <a:spcBef>
                <a:spcPts val="0"/>
              </a:spcBef>
              <a:buSzPct val="100000"/>
              <a:buFont typeface="Courier"/>
              <a:buAutoNum type="arabicPeriod" startAt="1"/>
              <a:defRPr sz="3759">
                <a:latin typeface="+mn-lt"/>
                <a:ea typeface="+mn-ea"/>
                <a:cs typeface="+mn-cs"/>
                <a:sym typeface="Graphik"/>
              </a:defRPr>
            </a:pPr>
            <a:r>
              <a:rPr b="1"/>
              <a:t>Loading the Data</a:t>
            </a:r>
            <a:r>
              <a:t>: The dataset is loaded into a Pandas DataFrame.</a:t>
            </a:r>
          </a:p>
          <a:p>
            <a:pPr marL="429768" indent="-298450" defTabSz="429768">
              <a:spcBef>
                <a:spcPts val="0"/>
              </a:spcBef>
              <a:buSzPct val="100000"/>
              <a:buFont typeface="Courier"/>
              <a:buAutoNum type="arabicPeriod" startAt="1"/>
              <a:defRPr sz="3759">
                <a:latin typeface="+mn-lt"/>
                <a:ea typeface="+mn-ea"/>
                <a:cs typeface="+mn-cs"/>
                <a:sym typeface="Graphik"/>
              </a:defRPr>
            </a:pPr>
            <a:r>
              <a:rPr b="1"/>
              <a:t>Feature and Target Selection</a:t>
            </a:r>
            <a:r>
              <a:t>: Each feature is treated as both input and output for prediction.</a:t>
            </a:r>
          </a:p>
          <a:p>
            <a:pPr marL="429768" indent="-298450" defTabSz="429768">
              <a:spcBef>
                <a:spcPts val="0"/>
              </a:spcBef>
              <a:buSzPct val="100000"/>
              <a:buFont typeface="Courier"/>
              <a:buAutoNum type="arabicPeriod" startAt="1"/>
              <a:defRPr sz="3759">
                <a:latin typeface="+mn-lt"/>
                <a:ea typeface="+mn-ea"/>
                <a:cs typeface="+mn-cs"/>
                <a:sym typeface="Graphik"/>
              </a:defRPr>
            </a:pPr>
            <a:r>
              <a:rPr b="1"/>
              <a:t>Scaling</a:t>
            </a:r>
            <a:r>
              <a:t>: All features are scaled to a uniform range.</a:t>
            </a:r>
          </a:p>
          <a:p>
            <a:pPr marL="429768" indent="-298450" defTabSz="429768">
              <a:spcBef>
                <a:spcPts val="0"/>
              </a:spcBef>
              <a:buSzPct val="100000"/>
              <a:buFont typeface="Courier"/>
              <a:buAutoNum type="arabicPeriod" startAt="1"/>
              <a:defRPr sz="3759">
                <a:latin typeface="+mn-lt"/>
                <a:ea typeface="+mn-ea"/>
                <a:cs typeface="+mn-cs"/>
                <a:sym typeface="Graphik"/>
              </a:defRPr>
            </a:pPr>
            <a:r>
              <a:rPr b="1"/>
              <a:t>Data Preparation</a:t>
            </a:r>
            <a:r>
              <a:t>: Sequences are created for time-series forecasting.</a:t>
            </a:r>
          </a:p>
          <a:p>
            <a:pPr marL="429768" indent="-298450" defTabSz="429768">
              <a:spcBef>
                <a:spcPts val="0"/>
              </a:spcBef>
              <a:buSzPct val="100000"/>
              <a:buFont typeface="Courier"/>
              <a:buAutoNum type="arabicPeriod" startAt="1"/>
              <a:defRPr sz="3759">
                <a:latin typeface="+mn-lt"/>
                <a:ea typeface="+mn-ea"/>
                <a:cs typeface="+mn-cs"/>
                <a:sym typeface="Graphik"/>
              </a:defRPr>
            </a:pPr>
            <a:r>
              <a:rPr b="1"/>
              <a:t>Train-Test Split</a:t>
            </a:r>
            <a:r>
              <a:t>: Data is split into training and testing sets.</a:t>
            </a:r>
          </a:p>
          <a:p>
            <a:pPr marL="429768" indent="-298450" defTabSz="429768">
              <a:spcBef>
                <a:spcPts val="0"/>
              </a:spcBef>
              <a:buSzPct val="100000"/>
              <a:buFont typeface="Courier"/>
              <a:buAutoNum type="arabicPeriod" startAt="1"/>
              <a:defRPr sz="3759">
                <a:latin typeface="+mn-lt"/>
                <a:ea typeface="+mn-ea"/>
                <a:cs typeface="+mn-cs"/>
                <a:sym typeface="Graphik"/>
              </a:defRPr>
            </a:pPr>
            <a:r>
              <a:rPr b="1"/>
              <a:t>Model Definition</a:t>
            </a:r>
            <a:r>
              <a:t>: A GRU model is designed for sequential prediction.</a:t>
            </a:r>
          </a:p>
          <a:p>
            <a:pPr marL="429768" indent="-298450" defTabSz="429768">
              <a:spcBef>
                <a:spcPts val="0"/>
              </a:spcBef>
              <a:buSzPct val="100000"/>
              <a:buFont typeface="Courier"/>
              <a:buAutoNum type="arabicPeriod" startAt="1"/>
              <a:defRPr sz="3759">
                <a:latin typeface="+mn-lt"/>
                <a:ea typeface="+mn-ea"/>
                <a:cs typeface="+mn-cs"/>
                <a:sym typeface="Graphik"/>
              </a:defRPr>
            </a:pPr>
            <a:r>
              <a:rPr b="1"/>
              <a:t>Model Training</a:t>
            </a:r>
            <a:r>
              <a:t>: The model is trained using the training data.</a:t>
            </a:r>
          </a:p>
          <a:p>
            <a:pPr marL="429768" indent="-298450" defTabSz="429768">
              <a:spcBef>
                <a:spcPts val="0"/>
              </a:spcBef>
              <a:buSzPct val="100000"/>
              <a:buFont typeface="Courier"/>
              <a:buAutoNum type="arabicPeriod" startAt="1"/>
              <a:defRPr sz="3759">
                <a:latin typeface="+mn-lt"/>
                <a:ea typeface="+mn-ea"/>
                <a:cs typeface="+mn-cs"/>
                <a:sym typeface="Graphik"/>
              </a:defRPr>
            </a:pPr>
            <a:r>
              <a:rPr b="1"/>
              <a:t>Prediction</a:t>
            </a:r>
            <a:r>
              <a:t>: The model predicts future values for each feature.</a:t>
            </a:r>
          </a:p>
          <a:p>
            <a:pPr marL="429768" indent="-298450" defTabSz="429768">
              <a:spcBef>
                <a:spcPts val="0"/>
              </a:spcBef>
              <a:buSzPct val="100000"/>
              <a:buFont typeface="Courier"/>
              <a:buAutoNum type="arabicPeriod" startAt="1"/>
              <a:defRPr sz="3759">
                <a:latin typeface="+mn-lt"/>
                <a:ea typeface="+mn-ea"/>
                <a:cs typeface="+mn-cs"/>
                <a:sym typeface="Graphik"/>
              </a:defRPr>
            </a:pPr>
            <a:r>
              <a:rPr b="1"/>
              <a:t>Inverse Scaling</a:t>
            </a:r>
            <a:r>
              <a:t>: Predictions are transformed back to their original scale.</a:t>
            </a:r>
          </a:p>
          <a:p>
            <a:pPr marL="429768" indent="-298450" defTabSz="429768">
              <a:spcBef>
                <a:spcPts val="1500"/>
              </a:spcBef>
              <a:buSzPct val="100000"/>
              <a:buFont typeface="Courier"/>
              <a:buAutoNum type="arabicPeriod" startAt="1"/>
              <a:defRPr sz="3759">
                <a:latin typeface="+mn-lt"/>
                <a:ea typeface="+mn-ea"/>
                <a:cs typeface="+mn-cs"/>
                <a:sym typeface="Graphik"/>
              </a:defRPr>
            </a:pPr>
            <a:r>
              <a:rPr b="1"/>
              <a:t>Evaluation</a:t>
            </a:r>
            <a:r>
              <a:t>: The model’s performance is evaluated using error metrics.</a:t>
            </a:r>
          </a:p>
          <a:p>
            <a:pPr defTabSz="429768">
              <a:spcBef>
                <a:spcPts val="0"/>
              </a:spcBef>
              <a:defRPr sz="3759">
                <a:latin typeface="+mn-lt"/>
                <a:ea typeface="+mn-ea"/>
                <a:cs typeface="+mn-cs"/>
                <a:sym typeface="Graphik"/>
              </a:defRPr>
            </a:pPr>
            <a:r>
              <a:rPr b="1"/>
              <a:t>Visualization</a:t>
            </a:r>
            <a:r>
              <a:t>: Results are visualized for comparison between actual and predicted values.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5" name="Model Design"/>
          <p:cNvSpPr txBox="1"/>
          <p:nvPr>
            <p:ph type="title"/>
          </p:nvPr>
        </p:nvSpPr>
        <p:spPr>
          <a:prstGeom prst="rect">
            <a:avLst/>
          </a:prstGeom>
        </p:spPr>
        <p:txBody>
          <a:bodyPr/>
          <a:lstStyle/>
          <a:p>
            <a:pPr/>
            <a:r>
              <a:t>Model Design</a:t>
            </a:r>
          </a:p>
        </p:txBody>
      </p:sp>
      <p:pic>
        <p:nvPicPr>
          <p:cNvPr id="266" name="pasted-movie.png" descr="pasted-movie.png"/>
          <p:cNvPicPr>
            <a:picLocks noChangeAspect="1"/>
          </p:cNvPicPr>
          <p:nvPr/>
        </p:nvPicPr>
        <p:blipFill>
          <a:blip r:embed="rId3">
            <a:extLst/>
          </a:blip>
          <a:srcRect l="15844" t="15421" r="13300" b="13359"/>
          <a:stretch>
            <a:fillRect/>
          </a:stretch>
        </p:blipFill>
        <p:spPr>
          <a:xfrm>
            <a:off x="9484989" y="2235422"/>
            <a:ext cx="14595090" cy="9768428"/>
          </a:xfrm>
          <a:custGeom>
            <a:avLst/>
            <a:gdLst/>
            <a:ahLst/>
            <a:cxnLst>
              <a:cxn ang="0">
                <a:pos x="wd2" y="hd2"/>
              </a:cxn>
              <a:cxn ang="5400000">
                <a:pos x="wd2" y="hd2"/>
              </a:cxn>
              <a:cxn ang="10800000">
                <a:pos x="wd2" y="hd2"/>
              </a:cxn>
              <a:cxn ang="16200000">
                <a:pos x="wd2" y="hd2"/>
              </a:cxn>
            </a:cxnLst>
            <a:rect l="0" t="0" r="r" b="b"/>
            <a:pathLst>
              <a:path w="21590" h="21599" fill="norm" stroke="1" extrusionOk="0">
                <a:moveTo>
                  <a:pt x="14739" y="0"/>
                </a:moveTo>
                <a:cubicBezTo>
                  <a:pt x="14612" y="0"/>
                  <a:pt x="14532" y="3"/>
                  <a:pt x="14466" y="7"/>
                </a:cubicBezTo>
                <a:cubicBezTo>
                  <a:pt x="14419" y="11"/>
                  <a:pt x="14377" y="14"/>
                  <a:pt x="14351" y="21"/>
                </a:cubicBezTo>
                <a:cubicBezTo>
                  <a:pt x="14333" y="25"/>
                  <a:pt x="14320" y="31"/>
                  <a:pt x="14310" y="38"/>
                </a:cubicBezTo>
                <a:cubicBezTo>
                  <a:pt x="14310" y="38"/>
                  <a:pt x="14309" y="38"/>
                  <a:pt x="14309" y="38"/>
                </a:cubicBezTo>
                <a:cubicBezTo>
                  <a:pt x="14306" y="40"/>
                  <a:pt x="14304" y="42"/>
                  <a:pt x="14301" y="44"/>
                </a:cubicBezTo>
                <a:cubicBezTo>
                  <a:pt x="14301" y="44"/>
                  <a:pt x="14301" y="44"/>
                  <a:pt x="14301" y="44"/>
                </a:cubicBezTo>
                <a:cubicBezTo>
                  <a:pt x="14295" y="49"/>
                  <a:pt x="14291" y="55"/>
                  <a:pt x="14287" y="60"/>
                </a:cubicBezTo>
                <a:cubicBezTo>
                  <a:pt x="14278" y="73"/>
                  <a:pt x="14271" y="87"/>
                  <a:pt x="14264" y="105"/>
                </a:cubicBezTo>
                <a:cubicBezTo>
                  <a:pt x="14242" y="167"/>
                  <a:pt x="14203" y="206"/>
                  <a:pt x="14178" y="192"/>
                </a:cubicBezTo>
                <a:cubicBezTo>
                  <a:pt x="14150" y="176"/>
                  <a:pt x="14133" y="201"/>
                  <a:pt x="14136" y="254"/>
                </a:cubicBezTo>
                <a:cubicBezTo>
                  <a:pt x="14137" y="267"/>
                  <a:pt x="14136" y="279"/>
                  <a:pt x="14134" y="290"/>
                </a:cubicBezTo>
                <a:cubicBezTo>
                  <a:pt x="14131" y="301"/>
                  <a:pt x="14128" y="309"/>
                  <a:pt x="14122" y="316"/>
                </a:cubicBezTo>
                <a:cubicBezTo>
                  <a:pt x="14112" y="330"/>
                  <a:pt x="14097" y="337"/>
                  <a:pt x="14078" y="335"/>
                </a:cubicBezTo>
                <a:cubicBezTo>
                  <a:pt x="14061" y="333"/>
                  <a:pt x="14048" y="337"/>
                  <a:pt x="14041" y="344"/>
                </a:cubicBezTo>
                <a:cubicBezTo>
                  <a:pt x="14033" y="352"/>
                  <a:pt x="14031" y="364"/>
                  <a:pt x="14037" y="378"/>
                </a:cubicBezTo>
                <a:cubicBezTo>
                  <a:pt x="14048" y="405"/>
                  <a:pt x="14008" y="501"/>
                  <a:pt x="13947" y="594"/>
                </a:cubicBezTo>
                <a:cubicBezTo>
                  <a:pt x="13887" y="686"/>
                  <a:pt x="13838" y="740"/>
                  <a:pt x="13838" y="714"/>
                </a:cubicBezTo>
                <a:cubicBezTo>
                  <a:pt x="13838" y="707"/>
                  <a:pt x="13837" y="704"/>
                  <a:pt x="13835" y="703"/>
                </a:cubicBezTo>
                <a:cubicBezTo>
                  <a:pt x="13832" y="702"/>
                  <a:pt x="13829" y="704"/>
                  <a:pt x="13825" y="709"/>
                </a:cubicBezTo>
                <a:cubicBezTo>
                  <a:pt x="13817" y="717"/>
                  <a:pt x="13805" y="734"/>
                  <a:pt x="13793" y="759"/>
                </a:cubicBezTo>
                <a:cubicBezTo>
                  <a:pt x="13787" y="772"/>
                  <a:pt x="13779" y="785"/>
                  <a:pt x="13770" y="796"/>
                </a:cubicBezTo>
                <a:cubicBezTo>
                  <a:pt x="13760" y="808"/>
                  <a:pt x="13750" y="818"/>
                  <a:pt x="13738" y="827"/>
                </a:cubicBezTo>
                <a:cubicBezTo>
                  <a:pt x="13716" y="845"/>
                  <a:pt x="13692" y="859"/>
                  <a:pt x="13671" y="861"/>
                </a:cubicBezTo>
                <a:cubicBezTo>
                  <a:pt x="13629" y="866"/>
                  <a:pt x="13586" y="912"/>
                  <a:pt x="13577" y="964"/>
                </a:cubicBezTo>
                <a:cubicBezTo>
                  <a:pt x="13572" y="990"/>
                  <a:pt x="13561" y="1015"/>
                  <a:pt x="13545" y="1032"/>
                </a:cubicBezTo>
                <a:cubicBezTo>
                  <a:pt x="13537" y="1041"/>
                  <a:pt x="13528" y="1048"/>
                  <a:pt x="13519" y="1053"/>
                </a:cubicBezTo>
                <a:cubicBezTo>
                  <a:pt x="13510" y="1057"/>
                  <a:pt x="13500" y="1060"/>
                  <a:pt x="13490" y="1060"/>
                </a:cubicBezTo>
                <a:cubicBezTo>
                  <a:pt x="13480" y="1060"/>
                  <a:pt x="13470" y="1062"/>
                  <a:pt x="13461" y="1067"/>
                </a:cubicBezTo>
                <a:cubicBezTo>
                  <a:pt x="13442" y="1075"/>
                  <a:pt x="13424" y="1091"/>
                  <a:pt x="13412" y="1110"/>
                </a:cubicBezTo>
                <a:cubicBezTo>
                  <a:pt x="13406" y="1120"/>
                  <a:pt x="13401" y="1131"/>
                  <a:pt x="13398" y="1143"/>
                </a:cubicBezTo>
                <a:cubicBezTo>
                  <a:pt x="13386" y="1189"/>
                  <a:pt x="13362" y="1213"/>
                  <a:pt x="13344" y="1196"/>
                </a:cubicBezTo>
                <a:cubicBezTo>
                  <a:pt x="13327" y="1180"/>
                  <a:pt x="13286" y="1250"/>
                  <a:pt x="13254" y="1352"/>
                </a:cubicBezTo>
                <a:cubicBezTo>
                  <a:pt x="13222" y="1454"/>
                  <a:pt x="13179" y="1538"/>
                  <a:pt x="13161" y="1538"/>
                </a:cubicBezTo>
                <a:cubicBezTo>
                  <a:pt x="13151" y="1538"/>
                  <a:pt x="13143" y="1546"/>
                  <a:pt x="13137" y="1561"/>
                </a:cubicBezTo>
                <a:cubicBezTo>
                  <a:pt x="13131" y="1575"/>
                  <a:pt x="13127" y="1594"/>
                  <a:pt x="13127" y="1616"/>
                </a:cubicBezTo>
                <a:cubicBezTo>
                  <a:pt x="13127" y="1627"/>
                  <a:pt x="13125" y="1638"/>
                  <a:pt x="13121" y="1650"/>
                </a:cubicBezTo>
                <a:cubicBezTo>
                  <a:pt x="13117" y="1665"/>
                  <a:pt x="13110" y="1679"/>
                  <a:pt x="13101" y="1694"/>
                </a:cubicBezTo>
                <a:cubicBezTo>
                  <a:pt x="13090" y="1715"/>
                  <a:pt x="13075" y="1735"/>
                  <a:pt x="13059" y="1748"/>
                </a:cubicBezTo>
                <a:cubicBezTo>
                  <a:pt x="13045" y="1759"/>
                  <a:pt x="13033" y="1766"/>
                  <a:pt x="13022" y="1769"/>
                </a:cubicBezTo>
                <a:cubicBezTo>
                  <a:pt x="13021" y="1769"/>
                  <a:pt x="13021" y="1769"/>
                  <a:pt x="13021" y="1769"/>
                </a:cubicBezTo>
                <a:cubicBezTo>
                  <a:pt x="13011" y="1772"/>
                  <a:pt x="13002" y="1771"/>
                  <a:pt x="12993" y="1767"/>
                </a:cubicBezTo>
                <a:cubicBezTo>
                  <a:pt x="12990" y="1765"/>
                  <a:pt x="12985" y="1761"/>
                  <a:pt x="12982" y="1758"/>
                </a:cubicBezTo>
                <a:cubicBezTo>
                  <a:pt x="12977" y="1755"/>
                  <a:pt x="12973" y="1749"/>
                  <a:pt x="12968" y="1744"/>
                </a:cubicBezTo>
                <a:cubicBezTo>
                  <a:pt x="12953" y="1727"/>
                  <a:pt x="12937" y="1703"/>
                  <a:pt x="12918" y="1666"/>
                </a:cubicBezTo>
                <a:cubicBezTo>
                  <a:pt x="12908" y="1647"/>
                  <a:pt x="12897" y="1630"/>
                  <a:pt x="12887" y="1616"/>
                </a:cubicBezTo>
                <a:cubicBezTo>
                  <a:pt x="12865" y="1587"/>
                  <a:pt x="12844" y="1567"/>
                  <a:pt x="12827" y="1561"/>
                </a:cubicBezTo>
                <a:cubicBezTo>
                  <a:pt x="12819" y="1559"/>
                  <a:pt x="12812" y="1560"/>
                  <a:pt x="12806" y="1565"/>
                </a:cubicBezTo>
                <a:cubicBezTo>
                  <a:pt x="12795" y="1575"/>
                  <a:pt x="12776" y="1571"/>
                  <a:pt x="12753" y="1556"/>
                </a:cubicBezTo>
                <a:cubicBezTo>
                  <a:pt x="12742" y="1549"/>
                  <a:pt x="12730" y="1539"/>
                  <a:pt x="12718" y="1527"/>
                </a:cubicBezTo>
                <a:cubicBezTo>
                  <a:pt x="12706" y="1515"/>
                  <a:pt x="12694" y="1501"/>
                  <a:pt x="12683" y="1485"/>
                </a:cubicBezTo>
                <a:cubicBezTo>
                  <a:pt x="12663" y="1457"/>
                  <a:pt x="12641" y="1435"/>
                  <a:pt x="12622" y="1419"/>
                </a:cubicBezTo>
                <a:cubicBezTo>
                  <a:pt x="12608" y="1409"/>
                  <a:pt x="12595" y="1399"/>
                  <a:pt x="12585" y="1397"/>
                </a:cubicBezTo>
                <a:cubicBezTo>
                  <a:pt x="12576" y="1394"/>
                  <a:pt x="12570" y="1395"/>
                  <a:pt x="12565" y="1399"/>
                </a:cubicBezTo>
                <a:cubicBezTo>
                  <a:pt x="12546" y="1417"/>
                  <a:pt x="12441" y="1372"/>
                  <a:pt x="12332" y="1300"/>
                </a:cubicBezTo>
                <a:cubicBezTo>
                  <a:pt x="12261" y="1253"/>
                  <a:pt x="12213" y="1214"/>
                  <a:pt x="12184" y="1181"/>
                </a:cubicBezTo>
                <a:cubicBezTo>
                  <a:pt x="12155" y="1147"/>
                  <a:pt x="12146" y="1118"/>
                  <a:pt x="12153" y="1090"/>
                </a:cubicBezTo>
                <a:cubicBezTo>
                  <a:pt x="12161" y="1059"/>
                  <a:pt x="12158" y="1040"/>
                  <a:pt x="12139" y="1031"/>
                </a:cubicBezTo>
                <a:cubicBezTo>
                  <a:pt x="12119" y="1021"/>
                  <a:pt x="12081" y="1021"/>
                  <a:pt x="12019" y="1027"/>
                </a:cubicBezTo>
                <a:cubicBezTo>
                  <a:pt x="11976" y="1031"/>
                  <a:pt x="11933" y="1030"/>
                  <a:pt x="11897" y="1024"/>
                </a:cubicBezTo>
                <a:cubicBezTo>
                  <a:pt x="11894" y="1023"/>
                  <a:pt x="11892" y="1021"/>
                  <a:pt x="11890" y="1021"/>
                </a:cubicBezTo>
                <a:cubicBezTo>
                  <a:pt x="11882" y="1019"/>
                  <a:pt x="11876" y="1017"/>
                  <a:pt x="11869" y="1015"/>
                </a:cubicBezTo>
                <a:cubicBezTo>
                  <a:pt x="11862" y="1013"/>
                  <a:pt x="11855" y="1012"/>
                  <a:pt x="11850" y="1010"/>
                </a:cubicBezTo>
                <a:cubicBezTo>
                  <a:pt x="11837" y="1004"/>
                  <a:pt x="11826" y="999"/>
                  <a:pt x="11820" y="992"/>
                </a:cubicBezTo>
                <a:cubicBezTo>
                  <a:pt x="11808" y="978"/>
                  <a:pt x="11797" y="969"/>
                  <a:pt x="11789" y="967"/>
                </a:cubicBezTo>
                <a:cubicBezTo>
                  <a:pt x="11785" y="967"/>
                  <a:pt x="11782" y="968"/>
                  <a:pt x="11780" y="970"/>
                </a:cubicBezTo>
                <a:cubicBezTo>
                  <a:pt x="11778" y="972"/>
                  <a:pt x="11776" y="976"/>
                  <a:pt x="11776" y="981"/>
                </a:cubicBezTo>
                <a:cubicBezTo>
                  <a:pt x="11776" y="987"/>
                  <a:pt x="11774" y="990"/>
                  <a:pt x="11771" y="990"/>
                </a:cubicBezTo>
                <a:cubicBezTo>
                  <a:pt x="11771" y="990"/>
                  <a:pt x="11771" y="990"/>
                  <a:pt x="11771" y="990"/>
                </a:cubicBezTo>
                <a:cubicBezTo>
                  <a:pt x="11766" y="990"/>
                  <a:pt x="11759" y="985"/>
                  <a:pt x="11751" y="978"/>
                </a:cubicBezTo>
                <a:cubicBezTo>
                  <a:pt x="11738" y="968"/>
                  <a:pt x="11723" y="952"/>
                  <a:pt x="11706" y="929"/>
                </a:cubicBezTo>
                <a:cubicBezTo>
                  <a:pt x="11684" y="900"/>
                  <a:pt x="11660" y="879"/>
                  <a:pt x="11634" y="867"/>
                </a:cubicBezTo>
                <a:cubicBezTo>
                  <a:pt x="11608" y="856"/>
                  <a:pt x="11581" y="854"/>
                  <a:pt x="11556" y="863"/>
                </a:cubicBezTo>
                <a:cubicBezTo>
                  <a:pt x="11533" y="871"/>
                  <a:pt x="11504" y="874"/>
                  <a:pt x="11473" y="874"/>
                </a:cubicBezTo>
                <a:cubicBezTo>
                  <a:pt x="11473" y="873"/>
                  <a:pt x="11472" y="874"/>
                  <a:pt x="11471" y="874"/>
                </a:cubicBezTo>
                <a:cubicBezTo>
                  <a:pt x="11466" y="873"/>
                  <a:pt x="11462" y="874"/>
                  <a:pt x="11457" y="874"/>
                </a:cubicBezTo>
                <a:cubicBezTo>
                  <a:pt x="11442" y="873"/>
                  <a:pt x="11428" y="870"/>
                  <a:pt x="11413" y="867"/>
                </a:cubicBezTo>
                <a:cubicBezTo>
                  <a:pt x="11389" y="864"/>
                  <a:pt x="11367" y="860"/>
                  <a:pt x="11344" y="853"/>
                </a:cubicBezTo>
                <a:cubicBezTo>
                  <a:pt x="11329" y="849"/>
                  <a:pt x="11318" y="844"/>
                  <a:pt x="11305" y="839"/>
                </a:cubicBezTo>
                <a:cubicBezTo>
                  <a:pt x="11284" y="831"/>
                  <a:pt x="11266" y="824"/>
                  <a:pt x="11250" y="814"/>
                </a:cubicBezTo>
                <a:cubicBezTo>
                  <a:pt x="11249" y="814"/>
                  <a:pt x="11250" y="813"/>
                  <a:pt x="11249" y="813"/>
                </a:cubicBezTo>
                <a:cubicBezTo>
                  <a:pt x="11231" y="802"/>
                  <a:pt x="11214" y="791"/>
                  <a:pt x="11206" y="779"/>
                </a:cubicBezTo>
                <a:cubicBezTo>
                  <a:pt x="11200" y="769"/>
                  <a:pt x="11197" y="760"/>
                  <a:pt x="11198" y="751"/>
                </a:cubicBezTo>
                <a:cubicBezTo>
                  <a:pt x="11209" y="671"/>
                  <a:pt x="11163" y="669"/>
                  <a:pt x="11110" y="748"/>
                </a:cubicBezTo>
                <a:cubicBezTo>
                  <a:pt x="11105" y="756"/>
                  <a:pt x="11098" y="763"/>
                  <a:pt x="11090" y="768"/>
                </a:cubicBezTo>
                <a:cubicBezTo>
                  <a:pt x="11073" y="779"/>
                  <a:pt x="11053" y="783"/>
                  <a:pt x="11034" y="780"/>
                </a:cubicBezTo>
                <a:cubicBezTo>
                  <a:pt x="11024" y="779"/>
                  <a:pt x="11014" y="775"/>
                  <a:pt x="11006" y="770"/>
                </a:cubicBezTo>
                <a:cubicBezTo>
                  <a:pt x="10991" y="761"/>
                  <a:pt x="10957" y="755"/>
                  <a:pt x="10908" y="748"/>
                </a:cubicBezTo>
                <a:cubicBezTo>
                  <a:pt x="10905" y="748"/>
                  <a:pt x="10900" y="748"/>
                  <a:pt x="10897" y="747"/>
                </a:cubicBezTo>
                <a:cubicBezTo>
                  <a:pt x="10835" y="739"/>
                  <a:pt x="10744" y="733"/>
                  <a:pt x="10649" y="728"/>
                </a:cubicBezTo>
                <a:cubicBezTo>
                  <a:pt x="10516" y="721"/>
                  <a:pt x="10369" y="716"/>
                  <a:pt x="10214" y="715"/>
                </a:cubicBezTo>
                <a:cubicBezTo>
                  <a:pt x="10033" y="713"/>
                  <a:pt x="9853" y="717"/>
                  <a:pt x="9716" y="724"/>
                </a:cubicBezTo>
                <a:cubicBezTo>
                  <a:pt x="9578" y="732"/>
                  <a:pt x="9482" y="744"/>
                  <a:pt x="9469" y="760"/>
                </a:cubicBezTo>
                <a:cubicBezTo>
                  <a:pt x="9458" y="773"/>
                  <a:pt x="9438" y="788"/>
                  <a:pt x="9412" y="804"/>
                </a:cubicBezTo>
                <a:cubicBezTo>
                  <a:pt x="9381" y="823"/>
                  <a:pt x="9338" y="843"/>
                  <a:pt x="9292" y="865"/>
                </a:cubicBezTo>
                <a:cubicBezTo>
                  <a:pt x="9221" y="898"/>
                  <a:pt x="9142" y="931"/>
                  <a:pt x="9059" y="961"/>
                </a:cubicBezTo>
                <a:cubicBezTo>
                  <a:pt x="8876" y="1026"/>
                  <a:pt x="8697" y="1072"/>
                  <a:pt x="8667" y="1046"/>
                </a:cubicBezTo>
                <a:cubicBezTo>
                  <a:pt x="8647" y="1030"/>
                  <a:pt x="8633" y="1025"/>
                  <a:pt x="8624" y="1031"/>
                </a:cubicBezTo>
                <a:cubicBezTo>
                  <a:pt x="8616" y="1038"/>
                  <a:pt x="8612" y="1055"/>
                  <a:pt x="8612" y="1085"/>
                </a:cubicBezTo>
                <a:cubicBezTo>
                  <a:pt x="8612" y="1099"/>
                  <a:pt x="8609" y="1113"/>
                  <a:pt x="8604" y="1126"/>
                </a:cubicBezTo>
                <a:cubicBezTo>
                  <a:pt x="8600" y="1139"/>
                  <a:pt x="8593" y="1151"/>
                  <a:pt x="8585" y="1163"/>
                </a:cubicBezTo>
                <a:cubicBezTo>
                  <a:pt x="8577" y="1175"/>
                  <a:pt x="8566" y="1186"/>
                  <a:pt x="8555" y="1196"/>
                </a:cubicBezTo>
                <a:cubicBezTo>
                  <a:pt x="8543" y="1206"/>
                  <a:pt x="8530" y="1215"/>
                  <a:pt x="8515" y="1222"/>
                </a:cubicBezTo>
                <a:cubicBezTo>
                  <a:pt x="8493" y="1233"/>
                  <a:pt x="8470" y="1239"/>
                  <a:pt x="8446" y="1241"/>
                </a:cubicBezTo>
                <a:cubicBezTo>
                  <a:pt x="8435" y="1242"/>
                  <a:pt x="8425" y="1242"/>
                  <a:pt x="8414" y="1240"/>
                </a:cubicBezTo>
                <a:cubicBezTo>
                  <a:pt x="8411" y="1240"/>
                  <a:pt x="8408" y="1239"/>
                  <a:pt x="8405" y="1239"/>
                </a:cubicBezTo>
                <a:cubicBezTo>
                  <a:pt x="8390" y="1235"/>
                  <a:pt x="8375" y="1229"/>
                  <a:pt x="8363" y="1219"/>
                </a:cubicBezTo>
                <a:cubicBezTo>
                  <a:pt x="8318" y="1183"/>
                  <a:pt x="8291" y="1167"/>
                  <a:pt x="8278" y="1170"/>
                </a:cubicBezTo>
                <a:cubicBezTo>
                  <a:pt x="8272" y="1172"/>
                  <a:pt x="8269" y="1178"/>
                  <a:pt x="8269" y="1190"/>
                </a:cubicBezTo>
                <a:cubicBezTo>
                  <a:pt x="8269" y="1191"/>
                  <a:pt x="8269" y="1191"/>
                  <a:pt x="8269" y="1191"/>
                </a:cubicBezTo>
                <a:cubicBezTo>
                  <a:pt x="8269" y="1203"/>
                  <a:pt x="8272" y="1220"/>
                  <a:pt x="8278" y="1243"/>
                </a:cubicBezTo>
                <a:cubicBezTo>
                  <a:pt x="8281" y="1256"/>
                  <a:pt x="8281" y="1269"/>
                  <a:pt x="8276" y="1284"/>
                </a:cubicBezTo>
                <a:cubicBezTo>
                  <a:pt x="8272" y="1299"/>
                  <a:pt x="8263" y="1316"/>
                  <a:pt x="8250" y="1333"/>
                </a:cubicBezTo>
                <a:cubicBezTo>
                  <a:pt x="8237" y="1351"/>
                  <a:pt x="8219" y="1369"/>
                  <a:pt x="8198" y="1389"/>
                </a:cubicBezTo>
                <a:cubicBezTo>
                  <a:pt x="8177" y="1408"/>
                  <a:pt x="8151" y="1430"/>
                  <a:pt x="8121" y="1453"/>
                </a:cubicBezTo>
                <a:cubicBezTo>
                  <a:pt x="8073" y="1489"/>
                  <a:pt x="8027" y="1519"/>
                  <a:pt x="7991" y="1539"/>
                </a:cubicBezTo>
                <a:cubicBezTo>
                  <a:pt x="7974" y="1548"/>
                  <a:pt x="7959" y="1555"/>
                  <a:pt x="7947" y="1559"/>
                </a:cubicBezTo>
                <a:cubicBezTo>
                  <a:pt x="7936" y="1562"/>
                  <a:pt x="7929" y="1563"/>
                  <a:pt x="7927" y="1559"/>
                </a:cubicBezTo>
                <a:cubicBezTo>
                  <a:pt x="7924" y="1555"/>
                  <a:pt x="7919" y="1555"/>
                  <a:pt x="7912" y="1559"/>
                </a:cubicBezTo>
                <a:cubicBezTo>
                  <a:pt x="7903" y="1563"/>
                  <a:pt x="7891" y="1576"/>
                  <a:pt x="7879" y="1590"/>
                </a:cubicBezTo>
                <a:cubicBezTo>
                  <a:pt x="7860" y="1610"/>
                  <a:pt x="7838" y="1635"/>
                  <a:pt x="7815" y="1669"/>
                </a:cubicBezTo>
                <a:cubicBezTo>
                  <a:pt x="7792" y="1704"/>
                  <a:pt x="7768" y="1730"/>
                  <a:pt x="7746" y="1749"/>
                </a:cubicBezTo>
                <a:cubicBezTo>
                  <a:pt x="7732" y="1762"/>
                  <a:pt x="7718" y="1774"/>
                  <a:pt x="7707" y="1777"/>
                </a:cubicBezTo>
                <a:cubicBezTo>
                  <a:pt x="7698" y="1780"/>
                  <a:pt x="7690" y="1779"/>
                  <a:pt x="7685" y="1775"/>
                </a:cubicBezTo>
                <a:cubicBezTo>
                  <a:pt x="7665" y="1756"/>
                  <a:pt x="7610" y="1779"/>
                  <a:pt x="7563" y="1826"/>
                </a:cubicBezTo>
                <a:cubicBezTo>
                  <a:pt x="7516" y="1872"/>
                  <a:pt x="7454" y="1909"/>
                  <a:pt x="7426" y="1909"/>
                </a:cubicBezTo>
                <a:cubicBezTo>
                  <a:pt x="7398" y="1909"/>
                  <a:pt x="7365" y="1947"/>
                  <a:pt x="7353" y="1994"/>
                </a:cubicBezTo>
                <a:cubicBezTo>
                  <a:pt x="7347" y="2019"/>
                  <a:pt x="7336" y="2037"/>
                  <a:pt x="7322" y="2047"/>
                </a:cubicBezTo>
                <a:cubicBezTo>
                  <a:pt x="7315" y="2052"/>
                  <a:pt x="7308" y="2054"/>
                  <a:pt x="7300" y="2055"/>
                </a:cubicBezTo>
                <a:cubicBezTo>
                  <a:pt x="7293" y="2055"/>
                  <a:pt x="7284" y="2053"/>
                  <a:pt x="7276" y="2048"/>
                </a:cubicBezTo>
                <a:cubicBezTo>
                  <a:pt x="7260" y="2039"/>
                  <a:pt x="7249" y="2037"/>
                  <a:pt x="7243" y="2041"/>
                </a:cubicBezTo>
                <a:cubicBezTo>
                  <a:pt x="7240" y="2043"/>
                  <a:pt x="7239" y="2046"/>
                  <a:pt x="7239" y="2051"/>
                </a:cubicBezTo>
                <a:cubicBezTo>
                  <a:pt x="7239" y="2056"/>
                  <a:pt x="7240" y="2063"/>
                  <a:pt x="7243" y="2070"/>
                </a:cubicBezTo>
                <a:cubicBezTo>
                  <a:pt x="7246" y="2078"/>
                  <a:pt x="7246" y="2089"/>
                  <a:pt x="7245" y="2102"/>
                </a:cubicBezTo>
                <a:cubicBezTo>
                  <a:pt x="7244" y="2106"/>
                  <a:pt x="7242" y="2111"/>
                  <a:pt x="7241" y="2116"/>
                </a:cubicBezTo>
                <a:cubicBezTo>
                  <a:pt x="7241" y="2117"/>
                  <a:pt x="7241" y="2118"/>
                  <a:pt x="7241" y="2119"/>
                </a:cubicBezTo>
                <a:cubicBezTo>
                  <a:pt x="7240" y="2125"/>
                  <a:pt x="7238" y="2131"/>
                  <a:pt x="7235" y="2138"/>
                </a:cubicBezTo>
                <a:cubicBezTo>
                  <a:pt x="7235" y="2139"/>
                  <a:pt x="7234" y="2139"/>
                  <a:pt x="7234" y="2140"/>
                </a:cubicBezTo>
                <a:cubicBezTo>
                  <a:pt x="7230" y="2152"/>
                  <a:pt x="7224" y="2165"/>
                  <a:pt x="7218" y="2179"/>
                </a:cubicBezTo>
                <a:cubicBezTo>
                  <a:pt x="7217" y="2180"/>
                  <a:pt x="7217" y="2181"/>
                  <a:pt x="7217" y="2182"/>
                </a:cubicBezTo>
                <a:cubicBezTo>
                  <a:pt x="7206" y="2206"/>
                  <a:pt x="7194" y="2229"/>
                  <a:pt x="7179" y="2255"/>
                </a:cubicBezTo>
                <a:cubicBezTo>
                  <a:pt x="7179" y="2255"/>
                  <a:pt x="7179" y="2255"/>
                  <a:pt x="7178" y="2256"/>
                </a:cubicBezTo>
                <a:cubicBezTo>
                  <a:pt x="7171" y="2268"/>
                  <a:pt x="7165" y="2278"/>
                  <a:pt x="7157" y="2290"/>
                </a:cubicBezTo>
                <a:cubicBezTo>
                  <a:pt x="7135" y="2324"/>
                  <a:pt x="7112" y="2357"/>
                  <a:pt x="7091" y="2378"/>
                </a:cubicBezTo>
                <a:cubicBezTo>
                  <a:pt x="7079" y="2390"/>
                  <a:pt x="7068" y="2399"/>
                  <a:pt x="7059" y="2403"/>
                </a:cubicBezTo>
                <a:cubicBezTo>
                  <a:pt x="7049" y="2407"/>
                  <a:pt x="7041" y="2408"/>
                  <a:pt x="7035" y="2403"/>
                </a:cubicBezTo>
                <a:cubicBezTo>
                  <a:pt x="7016" y="2386"/>
                  <a:pt x="7011" y="2396"/>
                  <a:pt x="7024" y="2427"/>
                </a:cubicBezTo>
                <a:cubicBezTo>
                  <a:pt x="7032" y="2447"/>
                  <a:pt x="7032" y="2468"/>
                  <a:pt x="7026" y="2489"/>
                </a:cubicBezTo>
                <a:cubicBezTo>
                  <a:pt x="7023" y="2499"/>
                  <a:pt x="7019" y="2510"/>
                  <a:pt x="7013" y="2520"/>
                </a:cubicBezTo>
                <a:cubicBezTo>
                  <a:pt x="7007" y="2529"/>
                  <a:pt x="6999" y="2538"/>
                  <a:pt x="6991" y="2546"/>
                </a:cubicBezTo>
                <a:cubicBezTo>
                  <a:pt x="6958" y="2579"/>
                  <a:pt x="6910" y="2601"/>
                  <a:pt x="6863" y="2591"/>
                </a:cubicBezTo>
                <a:cubicBezTo>
                  <a:pt x="6794" y="2576"/>
                  <a:pt x="6779" y="2537"/>
                  <a:pt x="6770" y="2352"/>
                </a:cubicBezTo>
                <a:cubicBezTo>
                  <a:pt x="6767" y="2291"/>
                  <a:pt x="6758" y="2228"/>
                  <a:pt x="6747" y="2177"/>
                </a:cubicBezTo>
                <a:cubicBezTo>
                  <a:pt x="6736" y="2125"/>
                  <a:pt x="6722" y="2084"/>
                  <a:pt x="6708" y="2066"/>
                </a:cubicBezTo>
                <a:cubicBezTo>
                  <a:pt x="6679" y="2031"/>
                  <a:pt x="6656" y="1969"/>
                  <a:pt x="6656" y="1928"/>
                </a:cubicBezTo>
                <a:cubicBezTo>
                  <a:pt x="6656" y="1915"/>
                  <a:pt x="6654" y="1904"/>
                  <a:pt x="6649" y="1895"/>
                </a:cubicBezTo>
                <a:cubicBezTo>
                  <a:pt x="6644" y="1886"/>
                  <a:pt x="6637" y="1879"/>
                  <a:pt x="6627" y="1874"/>
                </a:cubicBezTo>
                <a:cubicBezTo>
                  <a:pt x="6607" y="1864"/>
                  <a:pt x="6576" y="1861"/>
                  <a:pt x="6533" y="1865"/>
                </a:cubicBezTo>
                <a:cubicBezTo>
                  <a:pt x="6495" y="1869"/>
                  <a:pt x="6459" y="1863"/>
                  <a:pt x="6426" y="1849"/>
                </a:cubicBezTo>
                <a:cubicBezTo>
                  <a:pt x="6393" y="1836"/>
                  <a:pt x="6365" y="1815"/>
                  <a:pt x="6344" y="1787"/>
                </a:cubicBezTo>
                <a:cubicBezTo>
                  <a:pt x="6307" y="1737"/>
                  <a:pt x="6267" y="1712"/>
                  <a:pt x="6254" y="1731"/>
                </a:cubicBezTo>
                <a:cubicBezTo>
                  <a:pt x="6242" y="1750"/>
                  <a:pt x="6215" y="1701"/>
                  <a:pt x="6196" y="1624"/>
                </a:cubicBezTo>
                <a:cubicBezTo>
                  <a:pt x="6186" y="1588"/>
                  <a:pt x="6175" y="1559"/>
                  <a:pt x="6164" y="1536"/>
                </a:cubicBezTo>
                <a:cubicBezTo>
                  <a:pt x="6158" y="1523"/>
                  <a:pt x="6152" y="1508"/>
                  <a:pt x="6146" y="1502"/>
                </a:cubicBezTo>
                <a:cubicBezTo>
                  <a:pt x="6141" y="1496"/>
                  <a:pt x="6137" y="1495"/>
                  <a:pt x="6133" y="1497"/>
                </a:cubicBezTo>
                <a:cubicBezTo>
                  <a:pt x="6118" y="1503"/>
                  <a:pt x="6058" y="1444"/>
                  <a:pt x="6002" y="1364"/>
                </a:cubicBezTo>
                <a:cubicBezTo>
                  <a:pt x="5945" y="1284"/>
                  <a:pt x="5912" y="1219"/>
                  <a:pt x="5927" y="1219"/>
                </a:cubicBezTo>
                <a:cubicBezTo>
                  <a:pt x="5933" y="1219"/>
                  <a:pt x="5936" y="1216"/>
                  <a:pt x="5938" y="1211"/>
                </a:cubicBezTo>
                <a:cubicBezTo>
                  <a:pt x="5940" y="1206"/>
                  <a:pt x="5936" y="1195"/>
                  <a:pt x="5932" y="1184"/>
                </a:cubicBezTo>
                <a:cubicBezTo>
                  <a:pt x="5926" y="1168"/>
                  <a:pt x="5916" y="1149"/>
                  <a:pt x="5901" y="1128"/>
                </a:cubicBezTo>
                <a:cubicBezTo>
                  <a:pt x="5885" y="1104"/>
                  <a:pt x="5864" y="1078"/>
                  <a:pt x="5842" y="1055"/>
                </a:cubicBezTo>
                <a:cubicBezTo>
                  <a:pt x="5820" y="1033"/>
                  <a:pt x="5796" y="1013"/>
                  <a:pt x="5775" y="1001"/>
                </a:cubicBezTo>
                <a:cubicBezTo>
                  <a:pt x="5729" y="975"/>
                  <a:pt x="5702" y="930"/>
                  <a:pt x="5714" y="901"/>
                </a:cubicBezTo>
                <a:cubicBezTo>
                  <a:pt x="5726" y="871"/>
                  <a:pt x="5711" y="847"/>
                  <a:pt x="5680" y="847"/>
                </a:cubicBezTo>
                <a:cubicBezTo>
                  <a:pt x="5672" y="847"/>
                  <a:pt x="5663" y="845"/>
                  <a:pt x="5655" y="841"/>
                </a:cubicBezTo>
                <a:cubicBezTo>
                  <a:pt x="5648" y="837"/>
                  <a:pt x="5641" y="832"/>
                  <a:pt x="5634" y="824"/>
                </a:cubicBezTo>
                <a:cubicBezTo>
                  <a:pt x="5634" y="824"/>
                  <a:pt x="5633" y="824"/>
                  <a:pt x="5633" y="823"/>
                </a:cubicBezTo>
                <a:cubicBezTo>
                  <a:pt x="5619" y="809"/>
                  <a:pt x="5608" y="789"/>
                  <a:pt x="5602" y="767"/>
                </a:cubicBezTo>
                <a:cubicBezTo>
                  <a:pt x="5584" y="698"/>
                  <a:pt x="5396" y="687"/>
                  <a:pt x="4201" y="687"/>
                </a:cubicBezTo>
                <a:lnTo>
                  <a:pt x="2819" y="687"/>
                </a:lnTo>
                <a:lnTo>
                  <a:pt x="2685" y="887"/>
                </a:lnTo>
                <a:cubicBezTo>
                  <a:pt x="2648" y="941"/>
                  <a:pt x="2615" y="997"/>
                  <a:pt x="2593" y="1041"/>
                </a:cubicBezTo>
                <a:cubicBezTo>
                  <a:pt x="2570" y="1085"/>
                  <a:pt x="2557" y="1118"/>
                  <a:pt x="2560" y="1131"/>
                </a:cubicBezTo>
                <a:cubicBezTo>
                  <a:pt x="2565" y="1155"/>
                  <a:pt x="2537" y="1187"/>
                  <a:pt x="2498" y="1203"/>
                </a:cubicBezTo>
                <a:cubicBezTo>
                  <a:pt x="2478" y="1210"/>
                  <a:pt x="2462" y="1223"/>
                  <a:pt x="2453" y="1238"/>
                </a:cubicBezTo>
                <a:cubicBezTo>
                  <a:pt x="2444" y="1252"/>
                  <a:pt x="2441" y="1268"/>
                  <a:pt x="2446" y="1282"/>
                </a:cubicBezTo>
                <a:cubicBezTo>
                  <a:pt x="2449" y="1289"/>
                  <a:pt x="2450" y="1296"/>
                  <a:pt x="2449" y="1303"/>
                </a:cubicBezTo>
                <a:cubicBezTo>
                  <a:pt x="2448" y="1311"/>
                  <a:pt x="2444" y="1318"/>
                  <a:pt x="2439" y="1325"/>
                </a:cubicBezTo>
                <a:cubicBezTo>
                  <a:pt x="2430" y="1340"/>
                  <a:pt x="2414" y="1353"/>
                  <a:pt x="2394" y="1361"/>
                </a:cubicBezTo>
                <a:cubicBezTo>
                  <a:pt x="2353" y="1377"/>
                  <a:pt x="2328" y="1412"/>
                  <a:pt x="2339" y="1438"/>
                </a:cubicBezTo>
                <a:cubicBezTo>
                  <a:pt x="2350" y="1464"/>
                  <a:pt x="2331" y="1502"/>
                  <a:pt x="2297" y="1521"/>
                </a:cubicBezTo>
                <a:cubicBezTo>
                  <a:pt x="2216" y="1568"/>
                  <a:pt x="2105" y="1733"/>
                  <a:pt x="2131" y="1770"/>
                </a:cubicBezTo>
                <a:cubicBezTo>
                  <a:pt x="2141" y="1787"/>
                  <a:pt x="2107" y="1825"/>
                  <a:pt x="2054" y="1855"/>
                </a:cubicBezTo>
                <a:cubicBezTo>
                  <a:pt x="2041" y="1862"/>
                  <a:pt x="2029" y="1871"/>
                  <a:pt x="2018" y="1880"/>
                </a:cubicBezTo>
                <a:cubicBezTo>
                  <a:pt x="2008" y="1889"/>
                  <a:pt x="2000" y="1900"/>
                  <a:pt x="1994" y="1910"/>
                </a:cubicBezTo>
                <a:cubicBezTo>
                  <a:pt x="1987" y="1920"/>
                  <a:pt x="1982" y="1930"/>
                  <a:pt x="1980" y="1940"/>
                </a:cubicBezTo>
                <a:cubicBezTo>
                  <a:pt x="1978" y="1949"/>
                  <a:pt x="1979" y="1958"/>
                  <a:pt x="1982" y="1966"/>
                </a:cubicBezTo>
                <a:cubicBezTo>
                  <a:pt x="1985" y="1974"/>
                  <a:pt x="1987" y="1982"/>
                  <a:pt x="1986" y="1991"/>
                </a:cubicBezTo>
                <a:cubicBezTo>
                  <a:pt x="1985" y="1999"/>
                  <a:pt x="1981" y="2007"/>
                  <a:pt x="1977" y="2014"/>
                </a:cubicBezTo>
                <a:cubicBezTo>
                  <a:pt x="1972" y="2022"/>
                  <a:pt x="1966" y="2030"/>
                  <a:pt x="1959" y="2036"/>
                </a:cubicBezTo>
                <a:cubicBezTo>
                  <a:pt x="1951" y="2043"/>
                  <a:pt x="1942" y="2048"/>
                  <a:pt x="1931" y="2052"/>
                </a:cubicBezTo>
                <a:cubicBezTo>
                  <a:pt x="1890" y="2068"/>
                  <a:pt x="1866" y="2102"/>
                  <a:pt x="1877" y="2128"/>
                </a:cubicBezTo>
                <a:cubicBezTo>
                  <a:pt x="1888" y="2154"/>
                  <a:pt x="1859" y="2198"/>
                  <a:pt x="1814" y="2225"/>
                </a:cubicBezTo>
                <a:cubicBezTo>
                  <a:pt x="1792" y="2238"/>
                  <a:pt x="1774" y="2252"/>
                  <a:pt x="1765" y="2262"/>
                </a:cubicBezTo>
                <a:cubicBezTo>
                  <a:pt x="1756" y="2271"/>
                  <a:pt x="1755" y="2277"/>
                  <a:pt x="1763" y="2278"/>
                </a:cubicBezTo>
                <a:cubicBezTo>
                  <a:pt x="1768" y="2279"/>
                  <a:pt x="1770" y="2281"/>
                  <a:pt x="1771" y="2285"/>
                </a:cubicBezTo>
                <a:cubicBezTo>
                  <a:pt x="1773" y="2291"/>
                  <a:pt x="1772" y="2300"/>
                  <a:pt x="1770" y="2309"/>
                </a:cubicBezTo>
                <a:cubicBezTo>
                  <a:pt x="1767" y="2323"/>
                  <a:pt x="1762" y="2339"/>
                  <a:pt x="1751" y="2358"/>
                </a:cubicBezTo>
                <a:cubicBezTo>
                  <a:pt x="1741" y="2377"/>
                  <a:pt x="1727" y="2390"/>
                  <a:pt x="1714" y="2400"/>
                </a:cubicBezTo>
                <a:cubicBezTo>
                  <a:pt x="1704" y="2406"/>
                  <a:pt x="1696" y="2412"/>
                  <a:pt x="1687" y="2414"/>
                </a:cubicBezTo>
                <a:cubicBezTo>
                  <a:pt x="1680" y="2415"/>
                  <a:pt x="1673" y="2413"/>
                  <a:pt x="1667" y="2410"/>
                </a:cubicBezTo>
                <a:cubicBezTo>
                  <a:pt x="1659" y="2406"/>
                  <a:pt x="1652" y="2418"/>
                  <a:pt x="1647" y="2452"/>
                </a:cubicBezTo>
                <a:cubicBezTo>
                  <a:pt x="1642" y="2485"/>
                  <a:pt x="1638" y="2540"/>
                  <a:pt x="1635" y="2614"/>
                </a:cubicBezTo>
                <a:cubicBezTo>
                  <a:pt x="1635" y="2621"/>
                  <a:pt x="1635" y="2630"/>
                  <a:pt x="1635" y="2636"/>
                </a:cubicBezTo>
                <a:cubicBezTo>
                  <a:pt x="1628" y="2798"/>
                  <a:pt x="1625" y="3051"/>
                  <a:pt x="1625" y="3436"/>
                </a:cubicBezTo>
                <a:cubicBezTo>
                  <a:pt x="1625" y="4358"/>
                  <a:pt x="1618" y="4484"/>
                  <a:pt x="1569" y="4479"/>
                </a:cubicBezTo>
                <a:cubicBezTo>
                  <a:pt x="1546" y="4477"/>
                  <a:pt x="1533" y="4489"/>
                  <a:pt x="1526" y="4528"/>
                </a:cubicBezTo>
                <a:cubicBezTo>
                  <a:pt x="1526" y="4529"/>
                  <a:pt x="1526" y="4529"/>
                  <a:pt x="1526" y="4529"/>
                </a:cubicBezTo>
                <a:cubicBezTo>
                  <a:pt x="1519" y="4569"/>
                  <a:pt x="1518" y="4637"/>
                  <a:pt x="1521" y="4745"/>
                </a:cubicBezTo>
                <a:cubicBezTo>
                  <a:pt x="1525" y="4894"/>
                  <a:pt x="1530" y="5031"/>
                  <a:pt x="1532" y="5050"/>
                </a:cubicBezTo>
                <a:cubicBezTo>
                  <a:pt x="1535" y="5069"/>
                  <a:pt x="1604" y="5086"/>
                  <a:pt x="1687" y="5086"/>
                </a:cubicBezTo>
                <a:cubicBezTo>
                  <a:pt x="1770" y="5087"/>
                  <a:pt x="1868" y="5090"/>
                  <a:pt x="1905" y="5094"/>
                </a:cubicBezTo>
                <a:cubicBezTo>
                  <a:pt x="2002" y="5105"/>
                  <a:pt x="2018" y="5056"/>
                  <a:pt x="1951" y="4946"/>
                </a:cubicBezTo>
                <a:cubicBezTo>
                  <a:pt x="1940" y="4928"/>
                  <a:pt x="1931" y="4907"/>
                  <a:pt x="1923" y="4886"/>
                </a:cubicBezTo>
                <a:cubicBezTo>
                  <a:pt x="1921" y="4881"/>
                  <a:pt x="1919" y="4875"/>
                  <a:pt x="1917" y="4870"/>
                </a:cubicBezTo>
                <a:cubicBezTo>
                  <a:pt x="1913" y="4857"/>
                  <a:pt x="1909" y="4845"/>
                  <a:pt x="1906" y="4832"/>
                </a:cubicBezTo>
                <a:cubicBezTo>
                  <a:pt x="1899" y="4801"/>
                  <a:pt x="1894" y="4769"/>
                  <a:pt x="1892" y="4740"/>
                </a:cubicBezTo>
                <a:cubicBezTo>
                  <a:pt x="1891" y="4709"/>
                  <a:pt x="1893" y="4683"/>
                  <a:pt x="1898" y="4660"/>
                </a:cubicBezTo>
                <a:cubicBezTo>
                  <a:pt x="1899" y="4653"/>
                  <a:pt x="1900" y="4645"/>
                  <a:pt x="1902" y="4639"/>
                </a:cubicBezTo>
                <a:cubicBezTo>
                  <a:pt x="1904" y="4634"/>
                  <a:pt x="1905" y="4628"/>
                  <a:pt x="1907" y="4624"/>
                </a:cubicBezTo>
                <a:cubicBezTo>
                  <a:pt x="1912" y="4613"/>
                  <a:pt x="1917" y="4604"/>
                  <a:pt x="1924" y="4599"/>
                </a:cubicBezTo>
                <a:cubicBezTo>
                  <a:pt x="1940" y="4587"/>
                  <a:pt x="1961" y="4593"/>
                  <a:pt x="1986" y="4625"/>
                </a:cubicBezTo>
                <a:cubicBezTo>
                  <a:pt x="1996" y="4636"/>
                  <a:pt x="2003" y="4645"/>
                  <a:pt x="2010" y="4649"/>
                </a:cubicBezTo>
                <a:cubicBezTo>
                  <a:pt x="2016" y="4653"/>
                  <a:pt x="2020" y="4652"/>
                  <a:pt x="2024" y="4648"/>
                </a:cubicBezTo>
                <a:cubicBezTo>
                  <a:pt x="2027" y="4643"/>
                  <a:pt x="2030" y="4635"/>
                  <a:pt x="2031" y="4622"/>
                </a:cubicBezTo>
                <a:cubicBezTo>
                  <a:pt x="2031" y="4622"/>
                  <a:pt x="2031" y="4622"/>
                  <a:pt x="2031" y="4621"/>
                </a:cubicBezTo>
                <a:cubicBezTo>
                  <a:pt x="2033" y="4608"/>
                  <a:pt x="2034" y="4591"/>
                  <a:pt x="2034" y="4568"/>
                </a:cubicBezTo>
                <a:cubicBezTo>
                  <a:pt x="2034" y="4478"/>
                  <a:pt x="2016" y="4456"/>
                  <a:pt x="1954" y="4469"/>
                </a:cubicBezTo>
                <a:cubicBezTo>
                  <a:pt x="1922" y="4475"/>
                  <a:pt x="1902" y="4473"/>
                  <a:pt x="1890" y="4456"/>
                </a:cubicBezTo>
                <a:cubicBezTo>
                  <a:pt x="1878" y="4438"/>
                  <a:pt x="1874" y="4406"/>
                  <a:pt x="1874" y="4353"/>
                </a:cubicBezTo>
                <a:cubicBezTo>
                  <a:pt x="1874" y="4328"/>
                  <a:pt x="1875" y="4307"/>
                  <a:pt x="1878" y="4290"/>
                </a:cubicBezTo>
                <a:cubicBezTo>
                  <a:pt x="1881" y="4272"/>
                  <a:pt x="1886" y="4258"/>
                  <a:pt x="1892" y="4246"/>
                </a:cubicBezTo>
                <a:cubicBezTo>
                  <a:pt x="1905" y="4222"/>
                  <a:pt x="1925" y="4209"/>
                  <a:pt x="1954" y="4203"/>
                </a:cubicBezTo>
                <a:cubicBezTo>
                  <a:pt x="1970" y="4199"/>
                  <a:pt x="1983" y="4195"/>
                  <a:pt x="1994" y="4187"/>
                </a:cubicBezTo>
                <a:cubicBezTo>
                  <a:pt x="2004" y="4179"/>
                  <a:pt x="2013" y="4168"/>
                  <a:pt x="2018" y="4154"/>
                </a:cubicBezTo>
                <a:cubicBezTo>
                  <a:pt x="2024" y="4139"/>
                  <a:pt x="2028" y="4120"/>
                  <a:pt x="2031" y="4095"/>
                </a:cubicBezTo>
                <a:cubicBezTo>
                  <a:pt x="2033" y="4070"/>
                  <a:pt x="2034" y="4040"/>
                  <a:pt x="2034" y="4003"/>
                </a:cubicBezTo>
                <a:cubicBezTo>
                  <a:pt x="2034" y="3953"/>
                  <a:pt x="2031" y="3917"/>
                  <a:pt x="2026" y="3887"/>
                </a:cubicBezTo>
                <a:cubicBezTo>
                  <a:pt x="2024" y="3877"/>
                  <a:pt x="2022" y="3866"/>
                  <a:pt x="2019" y="3858"/>
                </a:cubicBezTo>
                <a:cubicBezTo>
                  <a:pt x="2017" y="3852"/>
                  <a:pt x="2016" y="3846"/>
                  <a:pt x="2014" y="3841"/>
                </a:cubicBezTo>
                <a:cubicBezTo>
                  <a:pt x="2007" y="3826"/>
                  <a:pt x="2000" y="3813"/>
                  <a:pt x="1989" y="3802"/>
                </a:cubicBezTo>
                <a:cubicBezTo>
                  <a:pt x="1977" y="3789"/>
                  <a:pt x="1963" y="3779"/>
                  <a:pt x="1945" y="3768"/>
                </a:cubicBezTo>
                <a:cubicBezTo>
                  <a:pt x="1917" y="3752"/>
                  <a:pt x="1895" y="3735"/>
                  <a:pt x="1881" y="3717"/>
                </a:cubicBezTo>
                <a:cubicBezTo>
                  <a:pt x="1867" y="3699"/>
                  <a:pt x="1861" y="3681"/>
                  <a:pt x="1861" y="3662"/>
                </a:cubicBezTo>
                <a:cubicBezTo>
                  <a:pt x="1861" y="3660"/>
                  <a:pt x="1861" y="3658"/>
                  <a:pt x="1861" y="3656"/>
                </a:cubicBezTo>
                <a:cubicBezTo>
                  <a:pt x="1863" y="3640"/>
                  <a:pt x="1869" y="3624"/>
                  <a:pt x="1881" y="3608"/>
                </a:cubicBezTo>
                <a:cubicBezTo>
                  <a:pt x="1895" y="3590"/>
                  <a:pt x="1917" y="3572"/>
                  <a:pt x="1945" y="3556"/>
                </a:cubicBezTo>
                <a:cubicBezTo>
                  <a:pt x="1963" y="3546"/>
                  <a:pt x="1977" y="3535"/>
                  <a:pt x="1989" y="3523"/>
                </a:cubicBezTo>
                <a:cubicBezTo>
                  <a:pt x="2001" y="3510"/>
                  <a:pt x="2010" y="3496"/>
                  <a:pt x="2017" y="3478"/>
                </a:cubicBezTo>
                <a:cubicBezTo>
                  <a:pt x="2030" y="3442"/>
                  <a:pt x="2034" y="3393"/>
                  <a:pt x="2034" y="3317"/>
                </a:cubicBezTo>
                <a:cubicBezTo>
                  <a:pt x="2034" y="3241"/>
                  <a:pt x="2030" y="3191"/>
                  <a:pt x="2017" y="3155"/>
                </a:cubicBezTo>
                <a:cubicBezTo>
                  <a:pt x="2010" y="3137"/>
                  <a:pt x="2001" y="3124"/>
                  <a:pt x="1989" y="3111"/>
                </a:cubicBezTo>
                <a:cubicBezTo>
                  <a:pt x="1977" y="3099"/>
                  <a:pt x="1963" y="3088"/>
                  <a:pt x="1945" y="3078"/>
                </a:cubicBezTo>
                <a:cubicBezTo>
                  <a:pt x="1933" y="3071"/>
                  <a:pt x="1923" y="3061"/>
                  <a:pt x="1913" y="3050"/>
                </a:cubicBezTo>
                <a:cubicBezTo>
                  <a:pt x="1910" y="3045"/>
                  <a:pt x="1906" y="3041"/>
                  <a:pt x="1903" y="3036"/>
                </a:cubicBezTo>
                <a:cubicBezTo>
                  <a:pt x="1898" y="3029"/>
                  <a:pt x="1894" y="3021"/>
                  <a:pt x="1891" y="3014"/>
                </a:cubicBezTo>
                <a:cubicBezTo>
                  <a:pt x="1879" y="2992"/>
                  <a:pt x="1869" y="2968"/>
                  <a:pt x="1863" y="2941"/>
                </a:cubicBezTo>
                <a:cubicBezTo>
                  <a:pt x="1863" y="2941"/>
                  <a:pt x="1863" y="2940"/>
                  <a:pt x="1863" y="2940"/>
                </a:cubicBezTo>
                <a:cubicBezTo>
                  <a:pt x="1858" y="2916"/>
                  <a:pt x="1855" y="2891"/>
                  <a:pt x="1854" y="2865"/>
                </a:cubicBezTo>
                <a:cubicBezTo>
                  <a:pt x="1854" y="2859"/>
                  <a:pt x="1855" y="2854"/>
                  <a:pt x="1855" y="2848"/>
                </a:cubicBezTo>
                <a:cubicBezTo>
                  <a:pt x="1855" y="2830"/>
                  <a:pt x="1856" y="2811"/>
                  <a:pt x="1858" y="2794"/>
                </a:cubicBezTo>
                <a:cubicBezTo>
                  <a:pt x="1859" y="2785"/>
                  <a:pt x="1861" y="2777"/>
                  <a:pt x="1862" y="2769"/>
                </a:cubicBezTo>
                <a:cubicBezTo>
                  <a:pt x="1866" y="2753"/>
                  <a:pt x="1870" y="2738"/>
                  <a:pt x="1876" y="2723"/>
                </a:cubicBezTo>
                <a:cubicBezTo>
                  <a:pt x="1878" y="2717"/>
                  <a:pt x="1880" y="2711"/>
                  <a:pt x="1883" y="2706"/>
                </a:cubicBezTo>
                <a:cubicBezTo>
                  <a:pt x="1892" y="2686"/>
                  <a:pt x="1904" y="2669"/>
                  <a:pt x="1919" y="2656"/>
                </a:cubicBezTo>
                <a:cubicBezTo>
                  <a:pt x="1933" y="2643"/>
                  <a:pt x="1944" y="2632"/>
                  <a:pt x="1952" y="2623"/>
                </a:cubicBezTo>
                <a:cubicBezTo>
                  <a:pt x="1966" y="2606"/>
                  <a:pt x="1966" y="2593"/>
                  <a:pt x="1950" y="2575"/>
                </a:cubicBezTo>
                <a:cubicBezTo>
                  <a:pt x="1943" y="2566"/>
                  <a:pt x="1931" y="2555"/>
                  <a:pt x="1916" y="2542"/>
                </a:cubicBezTo>
                <a:cubicBezTo>
                  <a:pt x="1900" y="2528"/>
                  <a:pt x="1889" y="2517"/>
                  <a:pt x="1881" y="2507"/>
                </a:cubicBezTo>
                <a:cubicBezTo>
                  <a:pt x="1866" y="2487"/>
                  <a:pt x="1865" y="2470"/>
                  <a:pt x="1881" y="2439"/>
                </a:cubicBezTo>
                <a:cubicBezTo>
                  <a:pt x="1888" y="2423"/>
                  <a:pt x="1899" y="2405"/>
                  <a:pt x="1915" y="2379"/>
                </a:cubicBezTo>
                <a:cubicBezTo>
                  <a:pt x="1975" y="2280"/>
                  <a:pt x="1981" y="2279"/>
                  <a:pt x="2024" y="2367"/>
                </a:cubicBezTo>
                <a:cubicBezTo>
                  <a:pt x="2035" y="2390"/>
                  <a:pt x="2045" y="2404"/>
                  <a:pt x="2053" y="2413"/>
                </a:cubicBezTo>
                <a:cubicBezTo>
                  <a:pt x="2058" y="2418"/>
                  <a:pt x="2063" y="2423"/>
                  <a:pt x="2066" y="2421"/>
                </a:cubicBezTo>
                <a:cubicBezTo>
                  <a:pt x="2068" y="2420"/>
                  <a:pt x="2070" y="2416"/>
                  <a:pt x="2070" y="2408"/>
                </a:cubicBezTo>
                <a:cubicBezTo>
                  <a:pt x="2070" y="2379"/>
                  <a:pt x="2053" y="2331"/>
                  <a:pt x="2033" y="2300"/>
                </a:cubicBezTo>
                <a:cubicBezTo>
                  <a:pt x="2025" y="2289"/>
                  <a:pt x="2020" y="2277"/>
                  <a:pt x="2017" y="2266"/>
                </a:cubicBezTo>
                <a:cubicBezTo>
                  <a:pt x="2017" y="2264"/>
                  <a:pt x="2017" y="2262"/>
                  <a:pt x="2017" y="2260"/>
                </a:cubicBezTo>
                <a:cubicBezTo>
                  <a:pt x="2015" y="2253"/>
                  <a:pt x="2015" y="2247"/>
                  <a:pt x="2015" y="2241"/>
                </a:cubicBezTo>
                <a:cubicBezTo>
                  <a:pt x="2015" y="2226"/>
                  <a:pt x="2019" y="2212"/>
                  <a:pt x="2026" y="2199"/>
                </a:cubicBezTo>
                <a:cubicBezTo>
                  <a:pt x="2031" y="2190"/>
                  <a:pt x="2038" y="2181"/>
                  <a:pt x="2046" y="2174"/>
                </a:cubicBezTo>
                <a:cubicBezTo>
                  <a:pt x="2054" y="2167"/>
                  <a:pt x="2064" y="2161"/>
                  <a:pt x="2074" y="2157"/>
                </a:cubicBezTo>
                <a:cubicBezTo>
                  <a:pt x="2084" y="2153"/>
                  <a:pt x="2096" y="2151"/>
                  <a:pt x="2107" y="2150"/>
                </a:cubicBezTo>
                <a:cubicBezTo>
                  <a:pt x="2130" y="2150"/>
                  <a:pt x="2155" y="2158"/>
                  <a:pt x="2178" y="2177"/>
                </a:cubicBezTo>
                <a:cubicBezTo>
                  <a:pt x="2192" y="2187"/>
                  <a:pt x="2204" y="2195"/>
                  <a:pt x="2216" y="2200"/>
                </a:cubicBezTo>
                <a:cubicBezTo>
                  <a:pt x="2229" y="2206"/>
                  <a:pt x="2240" y="2208"/>
                  <a:pt x="2250" y="2208"/>
                </a:cubicBezTo>
                <a:cubicBezTo>
                  <a:pt x="2252" y="2208"/>
                  <a:pt x="2253" y="2207"/>
                  <a:pt x="2254" y="2207"/>
                </a:cubicBezTo>
                <a:cubicBezTo>
                  <a:pt x="2254" y="2207"/>
                  <a:pt x="2254" y="2207"/>
                  <a:pt x="2255" y="2207"/>
                </a:cubicBezTo>
                <a:cubicBezTo>
                  <a:pt x="2269" y="2206"/>
                  <a:pt x="2281" y="2200"/>
                  <a:pt x="2290" y="2191"/>
                </a:cubicBezTo>
                <a:cubicBezTo>
                  <a:pt x="2293" y="2188"/>
                  <a:pt x="2296" y="2186"/>
                  <a:pt x="2298" y="2183"/>
                </a:cubicBezTo>
                <a:cubicBezTo>
                  <a:pt x="2304" y="2174"/>
                  <a:pt x="2308" y="2165"/>
                  <a:pt x="2310" y="2153"/>
                </a:cubicBezTo>
                <a:cubicBezTo>
                  <a:pt x="2313" y="2141"/>
                  <a:pt x="2314" y="2128"/>
                  <a:pt x="2314" y="2113"/>
                </a:cubicBezTo>
                <a:cubicBezTo>
                  <a:pt x="2314" y="2113"/>
                  <a:pt x="2314" y="2113"/>
                  <a:pt x="2314" y="2113"/>
                </a:cubicBezTo>
                <a:cubicBezTo>
                  <a:pt x="2313" y="2098"/>
                  <a:pt x="2311" y="2082"/>
                  <a:pt x="2307" y="2065"/>
                </a:cubicBezTo>
                <a:cubicBezTo>
                  <a:pt x="2307" y="2065"/>
                  <a:pt x="2307" y="2064"/>
                  <a:pt x="2307" y="2064"/>
                </a:cubicBezTo>
                <a:cubicBezTo>
                  <a:pt x="2303" y="2047"/>
                  <a:pt x="2297" y="2029"/>
                  <a:pt x="2289" y="2010"/>
                </a:cubicBezTo>
                <a:cubicBezTo>
                  <a:pt x="2271" y="1968"/>
                  <a:pt x="2263" y="1937"/>
                  <a:pt x="2262" y="1909"/>
                </a:cubicBezTo>
                <a:cubicBezTo>
                  <a:pt x="2262" y="1909"/>
                  <a:pt x="2262" y="1908"/>
                  <a:pt x="2262" y="1908"/>
                </a:cubicBezTo>
                <a:cubicBezTo>
                  <a:pt x="2262" y="1894"/>
                  <a:pt x="2264" y="1881"/>
                  <a:pt x="2267" y="1868"/>
                </a:cubicBezTo>
                <a:cubicBezTo>
                  <a:pt x="2267" y="1868"/>
                  <a:pt x="2267" y="1867"/>
                  <a:pt x="2267" y="1867"/>
                </a:cubicBezTo>
                <a:cubicBezTo>
                  <a:pt x="2271" y="1854"/>
                  <a:pt x="2277" y="1841"/>
                  <a:pt x="2285" y="1826"/>
                </a:cubicBezTo>
                <a:cubicBezTo>
                  <a:pt x="2308" y="1785"/>
                  <a:pt x="2341" y="1765"/>
                  <a:pt x="2358" y="1781"/>
                </a:cubicBezTo>
                <a:cubicBezTo>
                  <a:pt x="2363" y="1786"/>
                  <a:pt x="2370" y="1788"/>
                  <a:pt x="2378" y="1788"/>
                </a:cubicBezTo>
                <a:cubicBezTo>
                  <a:pt x="2379" y="1788"/>
                  <a:pt x="2380" y="1787"/>
                  <a:pt x="2381" y="1787"/>
                </a:cubicBezTo>
                <a:cubicBezTo>
                  <a:pt x="2382" y="1787"/>
                  <a:pt x="2383" y="1786"/>
                  <a:pt x="2384" y="1786"/>
                </a:cubicBezTo>
                <a:cubicBezTo>
                  <a:pt x="2391" y="1785"/>
                  <a:pt x="2399" y="1781"/>
                  <a:pt x="2407" y="1776"/>
                </a:cubicBezTo>
                <a:cubicBezTo>
                  <a:pt x="2422" y="1768"/>
                  <a:pt x="2437" y="1755"/>
                  <a:pt x="2452" y="1737"/>
                </a:cubicBezTo>
                <a:cubicBezTo>
                  <a:pt x="2467" y="1719"/>
                  <a:pt x="2480" y="1698"/>
                  <a:pt x="2491" y="1676"/>
                </a:cubicBezTo>
                <a:cubicBezTo>
                  <a:pt x="2498" y="1660"/>
                  <a:pt x="2505" y="1644"/>
                  <a:pt x="2509" y="1628"/>
                </a:cubicBezTo>
                <a:cubicBezTo>
                  <a:pt x="2509" y="1628"/>
                  <a:pt x="2509" y="1628"/>
                  <a:pt x="2509" y="1627"/>
                </a:cubicBezTo>
                <a:cubicBezTo>
                  <a:pt x="2512" y="1615"/>
                  <a:pt x="2514" y="1602"/>
                  <a:pt x="2514" y="1590"/>
                </a:cubicBezTo>
                <a:cubicBezTo>
                  <a:pt x="2514" y="1578"/>
                  <a:pt x="2517" y="1567"/>
                  <a:pt x="2522" y="1556"/>
                </a:cubicBezTo>
                <a:cubicBezTo>
                  <a:pt x="2527" y="1545"/>
                  <a:pt x="2535" y="1535"/>
                  <a:pt x="2544" y="1525"/>
                </a:cubicBezTo>
                <a:cubicBezTo>
                  <a:pt x="2563" y="1507"/>
                  <a:pt x="2590" y="1493"/>
                  <a:pt x="2623" y="1485"/>
                </a:cubicBezTo>
                <a:cubicBezTo>
                  <a:pt x="2645" y="1480"/>
                  <a:pt x="2663" y="1473"/>
                  <a:pt x="2677" y="1465"/>
                </a:cubicBezTo>
                <a:cubicBezTo>
                  <a:pt x="2683" y="1462"/>
                  <a:pt x="2686" y="1457"/>
                  <a:pt x="2691" y="1454"/>
                </a:cubicBezTo>
                <a:cubicBezTo>
                  <a:pt x="2697" y="1448"/>
                  <a:pt x="2705" y="1443"/>
                  <a:pt x="2710" y="1436"/>
                </a:cubicBezTo>
                <a:cubicBezTo>
                  <a:pt x="2718" y="1424"/>
                  <a:pt x="2723" y="1410"/>
                  <a:pt x="2727" y="1391"/>
                </a:cubicBezTo>
                <a:cubicBezTo>
                  <a:pt x="2730" y="1372"/>
                  <a:pt x="2731" y="1349"/>
                  <a:pt x="2731" y="1321"/>
                </a:cubicBezTo>
                <a:cubicBezTo>
                  <a:pt x="2731" y="1295"/>
                  <a:pt x="2736" y="1264"/>
                  <a:pt x="2743" y="1232"/>
                </a:cubicBezTo>
                <a:cubicBezTo>
                  <a:pt x="2744" y="1226"/>
                  <a:pt x="2746" y="1221"/>
                  <a:pt x="2748" y="1214"/>
                </a:cubicBezTo>
                <a:cubicBezTo>
                  <a:pt x="2756" y="1182"/>
                  <a:pt x="2765" y="1149"/>
                  <a:pt x="2778" y="1119"/>
                </a:cubicBezTo>
                <a:cubicBezTo>
                  <a:pt x="2778" y="1119"/>
                  <a:pt x="2778" y="1118"/>
                  <a:pt x="2778" y="1118"/>
                </a:cubicBezTo>
                <a:cubicBezTo>
                  <a:pt x="2787" y="1096"/>
                  <a:pt x="2798" y="1077"/>
                  <a:pt x="2809" y="1060"/>
                </a:cubicBezTo>
                <a:cubicBezTo>
                  <a:pt x="2846" y="1000"/>
                  <a:pt x="2865" y="971"/>
                  <a:pt x="2884" y="967"/>
                </a:cubicBezTo>
                <a:cubicBezTo>
                  <a:pt x="2903" y="962"/>
                  <a:pt x="2921" y="983"/>
                  <a:pt x="2953" y="1026"/>
                </a:cubicBezTo>
                <a:cubicBezTo>
                  <a:pt x="2983" y="1066"/>
                  <a:pt x="3001" y="1087"/>
                  <a:pt x="3013" y="1088"/>
                </a:cubicBezTo>
                <a:cubicBezTo>
                  <a:pt x="3019" y="1089"/>
                  <a:pt x="3024" y="1084"/>
                  <a:pt x="3028" y="1075"/>
                </a:cubicBezTo>
                <a:cubicBezTo>
                  <a:pt x="3033" y="1066"/>
                  <a:pt x="3037" y="1053"/>
                  <a:pt x="3042" y="1035"/>
                </a:cubicBezTo>
                <a:cubicBezTo>
                  <a:pt x="3045" y="1022"/>
                  <a:pt x="3050" y="1011"/>
                  <a:pt x="3055" y="1001"/>
                </a:cubicBezTo>
                <a:cubicBezTo>
                  <a:pt x="3061" y="990"/>
                  <a:pt x="3068" y="982"/>
                  <a:pt x="3076" y="975"/>
                </a:cubicBezTo>
                <a:cubicBezTo>
                  <a:pt x="3088" y="964"/>
                  <a:pt x="3101" y="960"/>
                  <a:pt x="3115" y="959"/>
                </a:cubicBezTo>
                <a:cubicBezTo>
                  <a:pt x="3118" y="958"/>
                  <a:pt x="3120" y="958"/>
                  <a:pt x="3123" y="959"/>
                </a:cubicBezTo>
                <a:cubicBezTo>
                  <a:pt x="3136" y="960"/>
                  <a:pt x="3150" y="963"/>
                  <a:pt x="3162" y="974"/>
                </a:cubicBezTo>
                <a:cubicBezTo>
                  <a:pt x="3162" y="975"/>
                  <a:pt x="3162" y="975"/>
                  <a:pt x="3163" y="975"/>
                </a:cubicBezTo>
                <a:cubicBezTo>
                  <a:pt x="3163" y="975"/>
                  <a:pt x="3163" y="975"/>
                  <a:pt x="3163" y="975"/>
                </a:cubicBezTo>
                <a:cubicBezTo>
                  <a:pt x="3177" y="988"/>
                  <a:pt x="3188" y="1007"/>
                  <a:pt x="3194" y="1033"/>
                </a:cubicBezTo>
                <a:cubicBezTo>
                  <a:pt x="3218" y="1126"/>
                  <a:pt x="3615" y="1149"/>
                  <a:pt x="3652" y="1060"/>
                </a:cubicBezTo>
                <a:cubicBezTo>
                  <a:pt x="3659" y="1043"/>
                  <a:pt x="3673" y="1030"/>
                  <a:pt x="3691" y="1022"/>
                </a:cubicBezTo>
                <a:cubicBezTo>
                  <a:pt x="3706" y="1014"/>
                  <a:pt x="3725" y="1011"/>
                  <a:pt x="3745" y="1010"/>
                </a:cubicBezTo>
                <a:cubicBezTo>
                  <a:pt x="3752" y="1009"/>
                  <a:pt x="3758" y="1009"/>
                  <a:pt x="3764" y="1010"/>
                </a:cubicBezTo>
                <a:cubicBezTo>
                  <a:pt x="3779" y="1010"/>
                  <a:pt x="3793" y="1013"/>
                  <a:pt x="3806" y="1017"/>
                </a:cubicBezTo>
                <a:cubicBezTo>
                  <a:pt x="3812" y="1019"/>
                  <a:pt x="3817" y="1020"/>
                  <a:pt x="3823" y="1023"/>
                </a:cubicBezTo>
                <a:cubicBezTo>
                  <a:pt x="3841" y="1030"/>
                  <a:pt x="3857" y="1040"/>
                  <a:pt x="3867" y="1055"/>
                </a:cubicBezTo>
                <a:cubicBezTo>
                  <a:pt x="3923" y="1135"/>
                  <a:pt x="4342" y="1150"/>
                  <a:pt x="4362" y="1073"/>
                </a:cubicBezTo>
                <a:cubicBezTo>
                  <a:pt x="4382" y="993"/>
                  <a:pt x="4509" y="984"/>
                  <a:pt x="4541" y="1060"/>
                </a:cubicBezTo>
                <a:cubicBezTo>
                  <a:pt x="4544" y="1067"/>
                  <a:pt x="4554" y="1074"/>
                  <a:pt x="4566" y="1080"/>
                </a:cubicBezTo>
                <a:cubicBezTo>
                  <a:pt x="4570" y="1082"/>
                  <a:pt x="4575" y="1084"/>
                  <a:pt x="4581" y="1086"/>
                </a:cubicBezTo>
                <a:cubicBezTo>
                  <a:pt x="4581" y="1086"/>
                  <a:pt x="4581" y="1086"/>
                  <a:pt x="4581" y="1086"/>
                </a:cubicBezTo>
                <a:cubicBezTo>
                  <a:pt x="4589" y="1089"/>
                  <a:pt x="4598" y="1091"/>
                  <a:pt x="4608" y="1093"/>
                </a:cubicBezTo>
                <a:cubicBezTo>
                  <a:pt x="4622" y="1096"/>
                  <a:pt x="4639" y="1098"/>
                  <a:pt x="4655" y="1101"/>
                </a:cubicBezTo>
                <a:cubicBezTo>
                  <a:pt x="4687" y="1105"/>
                  <a:pt x="4722" y="1108"/>
                  <a:pt x="4760" y="1109"/>
                </a:cubicBezTo>
                <a:cubicBezTo>
                  <a:pt x="4777" y="1109"/>
                  <a:pt x="4793" y="1110"/>
                  <a:pt x="4810" y="1110"/>
                </a:cubicBezTo>
                <a:cubicBezTo>
                  <a:pt x="4861" y="1109"/>
                  <a:pt x="4913" y="1106"/>
                  <a:pt x="4953" y="1098"/>
                </a:cubicBezTo>
                <a:cubicBezTo>
                  <a:pt x="4999" y="1089"/>
                  <a:pt x="5031" y="1077"/>
                  <a:pt x="5038" y="1060"/>
                </a:cubicBezTo>
                <a:cubicBezTo>
                  <a:pt x="5042" y="1050"/>
                  <a:pt x="5048" y="1043"/>
                  <a:pt x="5055" y="1036"/>
                </a:cubicBezTo>
                <a:cubicBezTo>
                  <a:pt x="5064" y="1027"/>
                  <a:pt x="5077" y="1022"/>
                  <a:pt x="5091" y="1017"/>
                </a:cubicBezTo>
                <a:cubicBezTo>
                  <a:pt x="5102" y="1014"/>
                  <a:pt x="5113" y="1012"/>
                  <a:pt x="5126" y="1011"/>
                </a:cubicBezTo>
                <a:cubicBezTo>
                  <a:pt x="5126" y="1011"/>
                  <a:pt x="5126" y="1011"/>
                  <a:pt x="5127" y="1011"/>
                </a:cubicBezTo>
                <a:cubicBezTo>
                  <a:pt x="5135" y="1011"/>
                  <a:pt x="5142" y="1010"/>
                  <a:pt x="5151" y="1010"/>
                </a:cubicBezTo>
                <a:cubicBezTo>
                  <a:pt x="5151" y="1010"/>
                  <a:pt x="5151" y="1010"/>
                  <a:pt x="5151" y="1010"/>
                </a:cubicBezTo>
                <a:cubicBezTo>
                  <a:pt x="5163" y="1012"/>
                  <a:pt x="5174" y="1015"/>
                  <a:pt x="5186" y="1019"/>
                </a:cubicBezTo>
                <a:cubicBezTo>
                  <a:pt x="5186" y="1019"/>
                  <a:pt x="5187" y="1020"/>
                  <a:pt x="5187" y="1020"/>
                </a:cubicBezTo>
                <a:cubicBezTo>
                  <a:pt x="5197" y="1023"/>
                  <a:pt x="5207" y="1025"/>
                  <a:pt x="5216" y="1030"/>
                </a:cubicBezTo>
                <a:cubicBezTo>
                  <a:pt x="5217" y="1030"/>
                  <a:pt x="5218" y="1030"/>
                  <a:pt x="5218" y="1031"/>
                </a:cubicBezTo>
                <a:cubicBezTo>
                  <a:pt x="5218" y="1031"/>
                  <a:pt x="5218" y="1031"/>
                  <a:pt x="5219" y="1031"/>
                </a:cubicBezTo>
                <a:cubicBezTo>
                  <a:pt x="5236" y="1041"/>
                  <a:pt x="5251" y="1054"/>
                  <a:pt x="5262" y="1070"/>
                </a:cubicBezTo>
                <a:cubicBezTo>
                  <a:pt x="5295" y="1119"/>
                  <a:pt x="5316" y="1111"/>
                  <a:pt x="5354" y="1034"/>
                </a:cubicBezTo>
                <a:cubicBezTo>
                  <a:pt x="5401" y="938"/>
                  <a:pt x="5404" y="938"/>
                  <a:pt x="5445" y="1053"/>
                </a:cubicBezTo>
                <a:cubicBezTo>
                  <a:pt x="5457" y="1085"/>
                  <a:pt x="5471" y="1110"/>
                  <a:pt x="5486" y="1128"/>
                </a:cubicBezTo>
                <a:cubicBezTo>
                  <a:pt x="5486" y="1129"/>
                  <a:pt x="5487" y="1130"/>
                  <a:pt x="5488" y="1131"/>
                </a:cubicBezTo>
                <a:cubicBezTo>
                  <a:pt x="5495" y="1139"/>
                  <a:pt x="5503" y="1146"/>
                  <a:pt x="5510" y="1149"/>
                </a:cubicBezTo>
                <a:cubicBezTo>
                  <a:pt x="5510" y="1149"/>
                  <a:pt x="5510" y="1149"/>
                  <a:pt x="5510" y="1149"/>
                </a:cubicBezTo>
                <a:cubicBezTo>
                  <a:pt x="5517" y="1152"/>
                  <a:pt x="5524" y="1153"/>
                  <a:pt x="5529" y="1150"/>
                </a:cubicBezTo>
                <a:cubicBezTo>
                  <a:pt x="5557" y="1135"/>
                  <a:pt x="5601" y="1151"/>
                  <a:pt x="5634" y="1177"/>
                </a:cubicBezTo>
                <a:cubicBezTo>
                  <a:pt x="5651" y="1190"/>
                  <a:pt x="5665" y="1207"/>
                  <a:pt x="5674" y="1223"/>
                </a:cubicBezTo>
                <a:cubicBezTo>
                  <a:pt x="5678" y="1231"/>
                  <a:pt x="5681" y="1238"/>
                  <a:pt x="5682" y="1246"/>
                </a:cubicBezTo>
                <a:cubicBezTo>
                  <a:pt x="5683" y="1254"/>
                  <a:pt x="5682" y="1262"/>
                  <a:pt x="5680" y="1269"/>
                </a:cubicBezTo>
                <a:cubicBezTo>
                  <a:pt x="5677" y="1275"/>
                  <a:pt x="5676" y="1282"/>
                  <a:pt x="5677" y="1289"/>
                </a:cubicBezTo>
                <a:cubicBezTo>
                  <a:pt x="5677" y="1297"/>
                  <a:pt x="5682" y="1306"/>
                  <a:pt x="5686" y="1314"/>
                </a:cubicBezTo>
                <a:cubicBezTo>
                  <a:pt x="5693" y="1326"/>
                  <a:pt x="5703" y="1338"/>
                  <a:pt x="5717" y="1346"/>
                </a:cubicBezTo>
                <a:cubicBezTo>
                  <a:pt x="5732" y="1354"/>
                  <a:pt x="5743" y="1369"/>
                  <a:pt x="5749" y="1384"/>
                </a:cubicBezTo>
                <a:cubicBezTo>
                  <a:pt x="5752" y="1392"/>
                  <a:pt x="5754" y="1400"/>
                  <a:pt x="5754" y="1408"/>
                </a:cubicBezTo>
                <a:cubicBezTo>
                  <a:pt x="5754" y="1416"/>
                  <a:pt x="5753" y="1423"/>
                  <a:pt x="5750" y="1431"/>
                </a:cubicBezTo>
                <a:cubicBezTo>
                  <a:pt x="5744" y="1445"/>
                  <a:pt x="5744" y="1459"/>
                  <a:pt x="5751" y="1468"/>
                </a:cubicBezTo>
                <a:cubicBezTo>
                  <a:pt x="5757" y="1478"/>
                  <a:pt x="5768" y="1485"/>
                  <a:pt x="5784" y="1485"/>
                </a:cubicBezTo>
                <a:cubicBezTo>
                  <a:pt x="5792" y="1485"/>
                  <a:pt x="5800" y="1486"/>
                  <a:pt x="5808" y="1490"/>
                </a:cubicBezTo>
                <a:cubicBezTo>
                  <a:pt x="5823" y="1498"/>
                  <a:pt x="5838" y="1514"/>
                  <a:pt x="5849" y="1533"/>
                </a:cubicBezTo>
                <a:cubicBezTo>
                  <a:pt x="5854" y="1543"/>
                  <a:pt x="5858" y="1553"/>
                  <a:pt x="5861" y="1564"/>
                </a:cubicBezTo>
                <a:cubicBezTo>
                  <a:pt x="5872" y="1608"/>
                  <a:pt x="5897" y="1629"/>
                  <a:pt x="5916" y="1611"/>
                </a:cubicBezTo>
                <a:cubicBezTo>
                  <a:pt x="5934" y="1594"/>
                  <a:pt x="5958" y="1626"/>
                  <a:pt x="5967" y="1681"/>
                </a:cubicBezTo>
                <a:cubicBezTo>
                  <a:pt x="5972" y="1708"/>
                  <a:pt x="5985" y="1739"/>
                  <a:pt x="6002" y="1767"/>
                </a:cubicBezTo>
                <a:cubicBezTo>
                  <a:pt x="6020" y="1794"/>
                  <a:pt x="6041" y="1818"/>
                  <a:pt x="6062" y="1832"/>
                </a:cubicBezTo>
                <a:cubicBezTo>
                  <a:pt x="6105" y="1860"/>
                  <a:pt x="6140" y="1907"/>
                  <a:pt x="6140" y="1936"/>
                </a:cubicBezTo>
                <a:cubicBezTo>
                  <a:pt x="6139" y="1965"/>
                  <a:pt x="6180" y="2041"/>
                  <a:pt x="6231" y="2106"/>
                </a:cubicBezTo>
                <a:cubicBezTo>
                  <a:pt x="6257" y="2138"/>
                  <a:pt x="6281" y="2176"/>
                  <a:pt x="6299" y="2213"/>
                </a:cubicBezTo>
                <a:cubicBezTo>
                  <a:pt x="6308" y="2231"/>
                  <a:pt x="6315" y="2249"/>
                  <a:pt x="6320" y="2264"/>
                </a:cubicBezTo>
                <a:cubicBezTo>
                  <a:pt x="6325" y="2280"/>
                  <a:pt x="6329" y="2293"/>
                  <a:pt x="6329" y="2305"/>
                </a:cubicBezTo>
                <a:cubicBezTo>
                  <a:pt x="6332" y="2350"/>
                  <a:pt x="6337" y="2448"/>
                  <a:pt x="6340" y="2521"/>
                </a:cubicBezTo>
                <a:cubicBezTo>
                  <a:pt x="6345" y="2646"/>
                  <a:pt x="6386" y="2681"/>
                  <a:pt x="6506" y="2657"/>
                </a:cubicBezTo>
                <a:cubicBezTo>
                  <a:pt x="6530" y="2653"/>
                  <a:pt x="6560" y="2687"/>
                  <a:pt x="6572" y="2734"/>
                </a:cubicBezTo>
                <a:cubicBezTo>
                  <a:pt x="6578" y="2754"/>
                  <a:pt x="6579" y="2777"/>
                  <a:pt x="6578" y="2801"/>
                </a:cubicBezTo>
                <a:cubicBezTo>
                  <a:pt x="6578" y="2807"/>
                  <a:pt x="6578" y="2812"/>
                  <a:pt x="6578" y="2817"/>
                </a:cubicBezTo>
                <a:cubicBezTo>
                  <a:pt x="6577" y="2831"/>
                  <a:pt x="6575" y="2845"/>
                  <a:pt x="6572" y="2859"/>
                </a:cubicBezTo>
                <a:cubicBezTo>
                  <a:pt x="6569" y="2883"/>
                  <a:pt x="6564" y="2906"/>
                  <a:pt x="6558" y="2929"/>
                </a:cubicBezTo>
                <a:cubicBezTo>
                  <a:pt x="6555" y="2939"/>
                  <a:pt x="6552" y="2949"/>
                  <a:pt x="6548" y="2959"/>
                </a:cubicBezTo>
                <a:cubicBezTo>
                  <a:pt x="6537" y="2991"/>
                  <a:pt x="6525" y="3019"/>
                  <a:pt x="6510" y="3040"/>
                </a:cubicBezTo>
                <a:cubicBezTo>
                  <a:pt x="6510" y="3040"/>
                  <a:pt x="6510" y="3041"/>
                  <a:pt x="6510" y="3041"/>
                </a:cubicBezTo>
                <a:cubicBezTo>
                  <a:pt x="6508" y="3044"/>
                  <a:pt x="6505" y="3045"/>
                  <a:pt x="6503" y="3048"/>
                </a:cubicBezTo>
                <a:cubicBezTo>
                  <a:pt x="6503" y="3049"/>
                  <a:pt x="6502" y="3049"/>
                  <a:pt x="6501" y="3050"/>
                </a:cubicBezTo>
                <a:cubicBezTo>
                  <a:pt x="6495" y="3057"/>
                  <a:pt x="6489" y="3065"/>
                  <a:pt x="6482" y="3069"/>
                </a:cubicBezTo>
                <a:cubicBezTo>
                  <a:pt x="6474" y="3075"/>
                  <a:pt x="6467" y="3078"/>
                  <a:pt x="6459" y="3078"/>
                </a:cubicBezTo>
                <a:cubicBezTo>
                  <a:pt x="6427" y="3078"/>
                  <a:pt x="6406" y="3117"/>
                  <a:pt x="6409" y="3171"/>
                </a:cubicBezTo>
                <a:cubicBezTo>
                  <a:pt x="6415" y="3259"/>
                  <a:pt x="6415" y="3316"/>
                  <a:pt x="6398" y="3374"/>
                </a:cubicBezTo>
                <a:cubicBezTo>
                  <a:pt x="6380" y="3433"/>
                  <a:pt x="6346" y="3492"/>
                  <a:pt x="6286" y="3588"/>
                </a:cubicBezTo>
                <a:cubicBezTo>
                  <a:pt x="6266" y="3620"/>
                  <a:pt x="6247" y="3648"/>
                  <a:pt x="6230" y="3670"/>
                </a:cubicBezTo>
                <a:cubicBezTo>
                  <a:pt x="6213" y="3692"/>
                  <a:pt x="6197" y="3710"/>
                  <a:pt x="6183" y="3722"/>
                </a:cubicBezTo>
                <a:cubicBezTo>
                  <a:pt x="6183" y="3722"/>
                  <a:pt x="6183" y="3722"/>
                  <a:pt x="6183" y="3722"/>
                </a:cubicBezTo>
                <a:cubicBezTo>
                  <a:pt x="6169" y="3734"/>
                  <a:pt x="6157" y="3742"/>
                  <a:pt x="6146" y="3745"/>
                </a:cubicBezTo>
                <a:cubicBezTo>
                  <a:pt x="6135" y="3747"/>
                  <a:pt x="6125" y="3745"/>
                  <a:pt x="6117" y="3738"/>
                </a:cubicBezTo>
                <a:cubicBezTo>
                  <a:pt x="6077" y="3702"/>
                  <a:pt x="6077" y="3709"/>
                  <a:pt x="6117" y="3782"/>
                </a:cubicBezTo>
                <a:cubicBezTo>
                  <a:pt x="6130" y="3807"/>
                  <a:pt x="6139" y="3835"/>
                  <a:pt x="6144" y="3861"/>
                </a:cubicBezTo>
                <a:cubicBezTo>
                  <a:pt x="6146" y="3874"/>
                  <a:pt x="6147" y="3885"/>
                  <a:pt x="6146" y="3897"/>
                </a:cubicBezTo>
                <a:cubicBezTo>
                  <a:pt x="6146" y="3908"/>
                  <a:pt x="6145" y="3918"/>
                  <a:pt x="6142" y="3926"/>
                </a:cubicBezTo>
                <a:cubicBezTo>
                  <a:pt x="6138" y="3934"/>
                  <a:pt x="6133" y="3943"/>
                  <a:pt x="6127" y="3949"/>
                </a:cubicBezTo>
                <a:cubicBezTo>
                  <a:pt x="6120" y="3957"/>
                  <a:pt x="6110" y="3962"/>
                  <a:pt x="6100" y="3967"/>
                </a:cubicBezTo>
                <a:cubicBezTo>
                  <a:pt x="6086" y="3974"/>
                  <a:pt x="6069" y="3979"/>
                  <a:pt x="6052" y="3979"/>
                </a:cubicBezTo>
                <a:cubicBezTo>
                  <a:pt x="6036" y="3979"/>
                  <a:pt x="6020" y="3975"/>
                  <a:pt x="6005" y="3969"/>
                </a:cubicBezTo>
                <a:cubicBezTo>
                  <a:pt x="5995" y="3964"/>
                  <a:pt x="5985" y="3958"/>
                  <a:pt x="5978" y="3950"/>
                </a:cubicBezTo>
                <a:cubicBezTo>
                  <a:pt x="5972" y="3944"/>
                  <a:pt x="5967" y="3936"/>
                  <a:pt x="5963" y="3927"/>
                </a:cubicBezTo>
                <a:cubicBezTo>
                  <a:pt x="5932" y="3853"/>
                  <a:pt x="3172" y="3855"/>
                  <a:pt x="3172" y="3929"/>
                </a:cubicBezTo>
                <a:cubicBezTo>
                  <a:pt x="3172" y="3936"/>
                  <a:pt x="3170" y="3943"/>
                  <a:pt x="3167" y="3950"/>
                </a:cubicBezTo>
                <a:cubicBezTo>
                  <a:pt x="3167" y="3950"/>
                  <a:pt x="3166" y="3951"/>
                  <a:pt x="3166" y="3951"/>
                </a:cubicBezTo>
                <a:cubicBezTo>
                  <a:pt x="3163" y="3958"/>
                  <a:pt x="3158" y="3966"/>
                  <a:pt x="3152" y="3974"/>
                </a:cubicBezTo>
                <a:cubicBezTo>
                  <a:pt x="3127" y="4005"/>
                  <a:pt x="3080" y="4039"/>
                  <a:pt x="3024" y="4065"/>
                </a:cubicBezTo>
                <a:cubicBezTo>
                  <a:pt x="2996" y="4078"/>
                  <a:pt x="2967" y="4089"/>
                  <a:pt x="2936" y="4097"/>
                </a:cubicBezTo>
                <a:cubicBezTo>
                  <a:pt x="2899" y="4106"/>
                  <a:pt x="2849" y="4155"/>
                  <a:pt x="2824" y="4205"/>
                </a:cubicBezTo>
                <a:cubicBezTo>
                  <a:pt x="2799" y="4254"/>
                  <a:pt x="2755" y="4282"/>
                  <a:pt x="2727" y="4265"/>
                </a:cubicBezTo>
                <a:cubicBezTo>
                  <a:pt x="2710" y="4255"/>
                  <a:pt x="2696" y="4256"/>
                  <a:pt x="2687" y="4268"/>
                </a:cubicBezTo>
                <a:cubicBezTo>
                  <a:pt x="2682" y="4274"/>
                  <a:pt x="2678" y="4282"/>
                  <a:pt x="2675" y="4293"/>
                </a:cubicBezTo>
                <a:cubicBezTo>
                  <a:pt x="2673" y="4304"/>
                  <a:pt x="2670" y="4317"/>
                  <a:pt x="2670" y="4334"/>
                </a:cubicBezTo>
                <a:cubicBezTo>
                  <a:pt x="2667" y="4388"/>
                  <a:pt x="2662" y="4456"/>
                  <a:pt x="2658" y="4485"/>
                </a:cubicBezTo>
                <a:cubicBezTo>
                  <a:pt x="2653" y="4515"/>
                  <a:pt x="2647" y="4595"/>
                  <a:pt x="2644" y="4663"/>
                </a:cubicBezTo>
                <a:cubicBezTo>
                  <a:pt x="2643" y="4682"/>
                  <a:pt x="2641" y="4699"/>
                  <a:pt x="2637" y="4715"/>
                </a:cubicBezTo>
                <a:cubicBezTo>
                  <a:pt x="2637" y="4715"/>
                  <a:pt x="2637" y="4716"/>
                  <a:pt x="2637" y="4716"/>
                </a:cubicBezTo>
                <a:cubicBezTo>
                  <a:pt x="2633" y="4732"/>
                  <a:pt x="2627" y="4748"/>
                  <a:pt x="2621" y="4761"/>
                </a:cubicBezTo>
                <a:cubicBezTo>
                  <a:pt x="2614" y="4774"/>
                  <a:pt x="2606" y="4785"/>
                  <a:pt x="2597" y="4794"/>
                </a:cubicBezTo>
                <a:cubicBezTo>
                  <a:pt x="2589" y="4803"/>
                  <a:pt x="2579" y="4810"/>
                  <a:pt x="2569" y="4814"/>
                </a:cubicBezTo>
                <a:cubicBezTo>
                  <a:pt x="2554" y="4820"/>
                  <a:pt x="2542" y="4829"/>
                  <a:pt x="2532" y="4843"/>
                </a:cubicBezTo>
                <a:cubicBezTo>
                  <a:pt x="2523" y="4858"/>
                  <a:pt x="2516" y="4878"/>
                  <a:pt x="2510" y="4908"/>
                </a:cubicBezTo>
                <a:cubicBezTo>
                  <a:pt x="2504" y="4939"/>
                  <a:pt x="2500" y="4979"/>
                  <a:pt x="2496" y="5035"/>
                </a:cubicBezTo>
                <a:cubicBezTo>
                  <a:pt x="2496" y="5035"/>
                  <a:pt x="2496" y="5035"/>
                  <a:pt x="2496" y="5036"/>
                </a:cubicBezTo>
                <a:cubicBezTo>
                  <a:pt x="2493" y="5091"/>
                  <a:pt x="2491" y="5160"/>
                  <a:pt x="2489" y="5248"/>
                </a:cubicBezTo>
                <a:lnTo>
                  <a:pt x="2479" y="5654"/>
                </a:lnTo>
                <a:lnTo>
                  <a:pt x="1664" y="5659"/>
                </a:lnTo>
                <a:lnTo>
                  <a:pt x="851" y="5664"/>
                </a:lnTo>
                <a:lnTo>
                  <a:pt x="837" y="6002"/>
                </a:lnTo>
                <a:cubicBezTo>
                  <a:pt x="830" y="6187"/>
                  <a:pt x="841" y="6466"/>
                  <a:pt x="863" y="6622"/>
                </a:cubicBezTo>
                <a:cubicBezTo>
                  <a:pt x="891" y="6830"/>
                  <a:pt x="891" y="6926"/>
                  <a:pt x="863" y="6978"/>
                </a:cubicBezTo>
                <a:cubicBezTo>
                  <a:pt x="851" y="6999"/>
                  <a:pt x="843" y="7151"/>
                  <a:pt x="838" y="7366"/>
                </a:cubicBezTo>
                <a:cubicBezTo>
                  <a:pt x="829" y="7798"/>
                  <a:pt x="831" y="8484"/>
                  <a:pt x="844" y="8884"/>
                </a:cubicBezTo>
                <a:cubicBezTo>
                  <a:pt x="850" y="9085"/>
                  <a:pt x="859" y="9213"/>
                  <a:pt x="870" y="9203"/>
                </a:cubicBezTo>
                <a:cubicBezTo>
                  <a:pt x="885" y="9189"/>
                  <a:pt x="1277" y="9179"/>
                  <a:pt x="1741" y="9180"/>
                </a:cubicBezTo>
                <a:lnTo>
                  <a:pt x="2585" y="9184"/>
                </a:lnTo>
                <a:lnTo>
                  <a:pt x="2585" y="9650"/>
                </a:lnTo>
                <a:lnTo>
                  <a:pt x="2585" y="10115"/>
                </a:lnTo>
                <a:lnTo>
                  <a:pt x="1305" y="10126"/>
                </a:lnTo>
                <a:lnTo>
                  <a:pt x="25" y="10137"/>
                </a:lnTo>
                <a:lnTo>
                  <a:pt x="17" y="10524"/>
                </a:lnTo>
                <a:cubicBezTo>
                  <a:pt x="8" y="10948"/>
                  <a:pt x="3" y="11384"/>
                  <a:pt x="1" y="11778"/>
                </a:cubicBezTo>
                <a:cubicBezTo>
                  <a:pt x="0" y="11836"/>
                  <a:pt x="0" y="11892"/>
                  <a:pt x="0" y="11948"/>
                </a:cubicBezTo>
                <a:cubicBezTo>
                  <a:pt x="-1" y="12323"/>
                  <a:pt x="0" y="12659"/>
                  <a:pt x="6" y="12854"/>
                </a:cubicBezTo>
                <a:cubicBezTo>
                  <a:pt x="8" y="12925"/>
                  <a:pt x="10" y="12979"/>
                  <a:pt x="13" y="13015"/>
                </a:cubicBezTo>
                <a:cubicBezTo>
                  <a:pt x="16" y="13051"/>
                  <a:pt x="19" y="13068"/>
                  <a:pt x="23" y="13062"/>
                </a:cubicBezTo>
                <a:cubicBezTo>
                  <a:pt x="30" y="13051"/>
                  <a:pt x="38" y="13045"/>
                  <a:pt x="47" y="13042"/>
                </a:cubicBezTo>
                <a:cubicBezTo>
                  <a:pt x="48" y="13042"/>
                  <a:pt x="49" y="13041"/>
                  <a:pt x="50" y="13041"/>
                </a:cubicBezTo>
                <a:cubicBezTo>
                  <a:pt x="59" y="13039"/>
                  <a:pt x="68" y="13040"/>
                  <a:pt x="77" y="13046"/>
                </a:cubicBezTo>
                <a:cubicBezTo>
                  <a:pt x="84" y="13049"/>
                  <a:pt x="90" y="13055"/>
                  <a:pt x="96" y="13063"/>
                </a:cubicBezTo>
                <a:cubicBezTo>
                  <a:pt x="102" y="13070"/>
                  <a:pt x="120" y="13077"/>
                  <a:pt x="149" y="13083"/>
                </a:cubicBezTo>
                <a:cubicBezTo>
                  <a:pt x="177" y="13090"/>
                  <a:pt x="215" y="13096"/>
                  <a:pt x="260" y="13101"/>
                </a:cubicBezTo>
                <a:cubicBezTo>
                  <a:pt x="260" y="13101"/>
                  <a:pt x="261" y="13101"/>
                  <a:pt x="261" y="13101"/>
                </a:cubicBezTo>
                <a:cubicBezTo>
                  <a:pt x="351" y="13111"/>
                  <a:pt x="470" y="13118"/>
                  <a:pt x="597" y="13119"/>
                </a:cubicBezTo>
                <a:cubicBezTo>
                  <a:pt x="731" y="13121"/>
                  <a:pt x="850" y="13128"/>
                  <a:pt x="940" y="13139"/>
                </a:cubicBezTo>
                <a:cubicBezTo>
                  <a:pt x="1030" y="13150"/>
                  <a:pt x="1089" y="13165"/>
                  <a:pt x="1103" y="13182"/>
                </a:cubicBezTo>
                <a:cubicBezTo>
                  <a:pt x="1119" y="13202"/>
                  <a:pt x="1133" y="13212"/>
                  <a:pt x="1147" y="13211"/>
                </a:cubicBezTo>
                <a:cubicBezTo>
                  <a:pt x="1161" y="13211"/>
                  <a:pt x="1175" y="13199"/>
                  <a:pt x="1190" y="13177"/>
                </a:cubicBezTo>
                <a:cubicBezTo>
                  <a:pt x="1212" y="13143"/>
                  <a:pt x="1290" y="13117"/>
                  <a:pt x="1363" y="13117"/>
                </a:cubicBezTo>
                <a:cubicBezTo>
                  <a:pt x="1400" y="13117"/>
                  <a:pt x="1436" y="13110"/>
                  <a:pt x="1464" y="13101"/>
                </a:cubicBezTo>
                <a:cubicBezTo>
                  <a:pt x="1492" y="13091"/>
                  <a:pt x="1512" y="13078"/>
                  <a:pt x="1518" y="13063"/>
                </a:cubicBezTo>
                <a:cubicBezTo>
                  <a:pt x="1522" y="13053"/>
                  <a:pt x="1529" y="13045"/>
                  <a:pt x="1537" y="13038"/>
                </a:cubicBezTo>
                <a:cubicBezTo>
                  <a:pt x="1547" y="13028"/>
                  <a:pt x="1560" y="13024"/>
                  <a:pt x="1575" y="13019"/>
                </a:cubicBezTo>
                <a:cubicBezTo>
                  <a:pt x="1587" y="13015"/>
                  <a:pt x="1600" y="13014"/>
                  <a:pt x="1615" y="13014"/>
                </a:cubicBezTo>
                <a:cubicBezTo>
                  <a:pt x="1615" y="13014"/>
                  <a:pt x="1616" y="13014"/>
                  <a:pt x="1616" y="13014"/>
                </a:cubicBezTo>
                <a:cubicBezTo>
                  <a:pt x="1624" y="13014"/>
                  <a:pt x="1631" y="13013"/>
                  <a:pt x="1639" y="13014"/>
                </a:cubicBezTo>
                <a:cubicBezTo>
                  <a:pt x="1653" y="13016"/>
                  <a:pt x="1665" y="13021"/>
                  <a:pt x="1677" y="13026"/>
                </a:cubicBezTo>
                <a:cubicBezTo>
                  <a:pt x="1678" y="13026"/>
                  <a:pt x="1678" y="13026"/>
                  <a:pt x="1678" y="13026"/>
                </a:cubicBezTo>
                <a:cubicBezTo>
                  <a:pt x="1685" y="13029"/>
                  <a:pt x="1694" y="13031"/>
                  <a:pt x="1700" y="13036"/>
                </a:cubicBezTo>
                <a:cubicBezTo>
                  <a:pt x="1702" y="13037"/>
                  <a:pt x="1704" y="13039"/>
                  <a:pt x="1706" y="13041"/>
                </a:cubicBezTo>
                <a:cubicBezTo>
                  <a:pt x="1709" y="13044"/>
                  <a:pt x="1713" y="13047"/>
                  <a:pt x="1716" y="13050"/>
                </a:cubicBezTo>
                <a:cubicBezTo>
                  <a:pt x="1717" y="13051"/>
                  <a:pt x="1720" y="13052"/>
                  <a:pt x="1721" y="13053"/>
                </a:cubicBezTo>
                <a:cubicBezTo>
                  <a:pt x="1721" y="13054"/>
                  <a:pt x="1721" y="13054"/>
                  <a:pt x="1721" y="13054"/>
                </a:cubicBezTo>
                <a:cubicBezTo>
                  <a:pt x="1728" y="13062"/>
                  <a:pt x="1732" y="13072"/>
                  <a:pt x="1735" y="13082"/>
                </a:cubicBezTo>
                <a:cubicBezTo>
                  <a:pt x="1746" y="13125"/>
                  <a:pt x="1787" y="13143"/>
                  <a:pt x="1841" y="13128"/>
                </a:cubicBezTo>
                <a:cubicBezTo>
                  <a:pt x="1865" y="13121"/>
                  <a:pt x="1892" y="13123"/>
                  <a:pt x="1918" y="13131"/>
                </a:cubicBezTo>
                <a:cubicBezTo>
                  <a:pt x="1931" y="13134"/>
                  <a:pt x="1943" y="13141"/>
                  <a:pt x="1954" y="13147"/>
                </a:cubicBezTo>
                <a:cubicBezTo>
                  <a:pt x="1965" y="13154"/>
                  <a:pt x="1975" y="13162"/>
                  <a:pt x="1982" y="13171"/>
                </a:cubicBezTo>
                <a:cubicBezTo>
                  <a:pt x="1993" y="13184"/>
                  <a:pt x="2003" y="13195"/>
                  <a:pt x="2013" y="13202"/>
                </a:cubicBezTo>
                <a:cubicBezTo>
                  <a:pt x="2022" y="13208"/>
                  <a:pt x="2032" y="13211"/>
                  <a:pt x="2042" y="13211"/>
                </a:cubicBezTo>
                <a:cubicBezTo>
                  <a:pt x="2052" y="13212"/>
                  <a:pt x="2063" y="13208"/>
                  <a:pt x="2075" y="13202"/>
                </a:cubicBezTo>
                <a:cubicBezTo>
                  <a:pt x="2088" y="13195"/>
                  <a:pt x="2102" y="13187"/>
                  <a:pt x="2118" y="13174"/>
                </a:cubicBezTo>
                <a:cubicBezTo>
                  <a:pt x="2129" y="13165"/>
                  <a:pt x="2143" y="13157"/>
                  <a:pt x="2160" y="13150"/>
                </a:cubicBezTo>
                <a:cubicBezTo>
                  <a:pt x="2177" y="13143"/>
                  <a:pt x="2196" y="13137"/>
                  <a:pt x="2216" y="13132"/>
                </a:cubicBezTo>
                <a:cubicBezTo>
                  <a:pt x="2256" y="13124"/>
                  <a:pt x="2300" y="13121"/>
                  <a:pt x="2338" y="13125"/>
                </a:cubicBezTo>
                <a:lnTo>
                  <a:pt x="2479" y="13142"/>
                </a:lnTo>
                <a:lnTo>
                  <a:pt x="2496" y="14550"/>
                </a:lnTo>
                <a:cubicBezTo>
                  <a:pt x="2502" y="15000"/>
                  <a:pt x="2510" y="15350"/>
                  <a:pt x="2519" y="15587"/>
                </a:cubicBezTo>
                <a:cubicBezTo>
                  <a:pt x="2519" y="15587"/>
                  <a:pt x="2519" y="15588"/>
                  <a:pt x="2519" y="15588"/>
                </a:cubicBezTo>
                <a:cubicBezTo>
                  <a:pt x="2523" y="15706"/>
                  <a:pt x="2528" y="15796"/>
                  <a:pt x="2533" y="15856"/>
                </a:cubicBezTo>
                <a:cubicBezTo>
                  <a:pt x="2533" y="15856"/>
                  <a:pt x="2533" y="15857"/>
                  <a:pt x="2533" y="15857"/>
                </a:cubicBezTo>
                <a:cubicBezTo>
                  <a:pt x="2539" y="15917"/>
                  <a:pt x="2544" y="15947"/>
                  <a:pt x="2550" y="15945"/>
                </a:cubicBezTo>
                <a:cubicBezTo>
                  <a:pt x="2555" y="15943"/>
                  <a:pt x="2561" y="15961"/>
                  <a:pt x="2565" y="15999"/>
                </a:cubicBezTo>
                <a:cubicBezTo>
                  <a:pt x="2570" y="16046"/>
                  <a:pt x="2574" y="16140"/>
                  <a:pt x="2577" y="16241"/>
                </a:cubicBezTo>
                <a:cubicBezTo>
                  <a:pt x="2582" y="16392"/>
                  <a:pt x="2585" y="16584"/>
                  <a:pt x="2585" y="16848"/>
                </a:cubicBezTo>
                <a:lnTo>
                  <a:pt x="2585" y="17764"/>
                </a:lnTo>
                <a:lnTo>
                  <a:pt x="1725" y="17778"/>
                </a:lnTo>
                <a:lnTo>
                  <a:pt x="865" y="17792"/>
                </a:lnTo>
                <a:lnTo>
                  <a:pt x="864" y="18017"/>
                </a:lnTo>
                <a:cubicBezTo>
                  <a:pt x="864" y="18226"/>
                  <a:pt x="872" y="18376"/>
                  <a:pt x="899" y="18509"/>
                </a:cubicBezTo>
                <a:cubicBezTo>
                  <a:pt x="906" y="18542"/>
                  <a:pt x="913" y="18575"/>
                  <a:pt x="922" y="18606"/>
                </a:cubicBezTo>
                <a:cubicBezTo>
                  <a:pt x="931" y="18638"/>
                  <a:pt x="942" y="18669"/>
                  <a:pt x="954" y="18700"/>
                </a:cubicBezTo>
                <a:cubicBezTo>
                  <a:pt x="977" y="18763"/>
                  <a:pt x="1005" y="18827"/>
                  <a:pt x="1040" y="18897"/>
                </a:cubicBezTo>
                <a:cubicBezTo>
                  <a:pt x="1079" y="18973"/>
                  <a:pt x="1114" y="19051"/>
                  <a:pt x="1140" y="19115"/>
                </a:cubicBezTo>
                <a:cubicBezTo>
                  <a:pt x="1152" y="19148"/>
                  <a:pt x="1162" y="19175"/>
                  <a:pt x="1170" y="19199"/>
                </a:cubicBezTo>
                <a:cubicBezTo>
                  <a:pt x="1177" y="19222"/>
                  <a:pt x="1181" y="19241"/>
                  <a:pt x="1181" y="19252"/>
                </a:cubicBezTo>
                <a:cubicBezTo>
                  <a:pt x="1181" y="19263"/>
                  <a:pt x="1182" y="19273"/>
                  <a:pt x="1186" y="19282"/>
                </a:cubicBezTo>
                <a:cubicBezTo>
                  <a:pt x="1190" y="19291"/>
                  <a:pt x="1195" y="19299"/>
                  <a:pt x="1201" y="19307"/>
                </a:cubicBezTo>
                <a:cubicBezTo>
                  <a:pt x="1208" y="19314"/>
                  <a:pt x="1216" y="19319"/>
                  <a:pt x="1224" y="19323"/>
                </a:cubicBezTo>
                <a:cubicBezTo>
                  <a:pt x="1233" y="19327"/>
                  <a:pt x="1242" y="19330"/>
                  <a:pt x="1252" y="19330"/>
                </a:cubicBezTo>
                <a:cubicBezTo>
                  <a:pt x="1262" y="19330"/>
                  <a:pt x="1273" y="19333"/>
                  <a:pt x="1285" y="19338"/>
                </a:cubicBezTo>
                <a:cubicBezTo>
                  <a:pt x="1285" y="19338"/>
                  <a:pt x="1285" y="19338"/>
                  <a:pt x="1285" y="19338"/>
                </a:cubicBezTo>
                <a:cubicBezTo>
                  <a:pt x="1297" y="19343"/>
                  <a:pt x="1309" y="19351"/>
                  <a:pt x="1322" y="19360"/>
                </a:cubicBezTo>
                <a:cubicBezTo>
                  <a:pt x="1322" y="19360"/>
                  <a:pt x="1322" y="19360"/>
                  <a:pt x="1322" y="19360"/>
                </a:cubicBezTo>
                <a:cubicBezTo>
                  <a:pt x="1347" y="19378"/>
                  <a:pt x="1372" y="19403"/>
                  <a:pt x="1391" y="19431"/>
                </a:cubicBezTo>
                <a:cubicBezTo>
                  <a:pt x="1428" y="19487"/>
                  <a:pt x="1467" y="19523"/>
                  <a:pt x="1475" y="19510"/>
                </a:cubicBezTo>
                <a:cubicBezTo>
                  <a:pt x="1484" y="19497"/>
                  <a:pt x="1531" y="19509"/>
                  <a:pt x="1581" y="19537"/>
                </a:cubicBezTo>
                <a:cubicBezTo>
                  <a:pt x="1608" y="19552"/>
                  <a:pt x="1633" y="19561"/>
                  <a:pt x="1655" y="19561"/>
                </a:cubicBezTo>
                <a:cubicBezTo>
                  <a:pt x="1676" y="19561"/>
                  <a:pt x="1692" y="19553"/>
                  <a:pt x="1703" y="19537"/>
                </a:cubicBezTo>
                <a:cubicBezTo>
                  <a:pt x="1713" y="19523"/>
                  <a:pt x="1827" y="19512"/>
                  <a:pt x="2017" y="19506"/>
                </a:cubicBezTo>
                <a:cubicBezTo>
                  <a:pt x="2207" y="19500"/>
                  <a:pt x="2472" y="19498"/>
                  <a:pt x="2783" y="19502"/>
                </a:cubicBezTo>
                <a:lnTo>
                  <a:pt x="3830" y="19516"/>
                </a:lnTo>
                <a:lnTo>
                  <a:pt x="3841" y="19721"/>
                </a:lnTo>
                <a:cubicBezTo>
                  <a:pt x="3845" y="19799"/>
                  <a:pt x="3845" y="19861"/>
                  <a:pt x="3843" y="19911"/>
                </a:cubicBezTo>
                <a:cubicBezTo>
                  <a:pt x="3841" y="19949"/>
                  <a:pt x="3837" y="19982"/>
                  <a:pt x="3831" y="20004"/>
                </a:cubicBezTo>
                <a:cubicBezTo>
                  <a:pt x="3828" y="20018"/>
                  <a:pt x="3824" y="20030"/>
                  <a:pt x="3819" y="20038"/>
                </a:cubicBezTo>
                <a:cubicBezTo>
                  <a:pt x="3809" y="20051"/>
                  <a:pt x="3797" y="20053"/>
                  <a:pt x="3782" y="20044"/>
                </a:cubicBezTo>
                <a:cubicBezTo>
                  <a:pt x="3775" y="20039"/>
                  <a:pt x="3767" y="20031"/>
                  <a:pt x="3758" y="20020"/>
                </a:cubicBezTo>
                <a:cubicBezTo>
                  <a:pt x="3747" y="20006"/>
                  <a:pt x="3737" y="19998"/>
                  <a:pt x="3730" y="19997"/>
                </a:cubicBezTo>
                <a:cubicBezTo>
                  <a:pt x="3727" y="19997"/>
                  <a:pt x="3724" y="19998"/>
                  <a:pt x="3721" y="20002"/>
                </a:cubicBezTo>
                <a:cubicBezTo>
                  <a:pt x="3718" y="20007"/>
                  <a:pt x="3716" y="20016"/>
                  <a:pt x="3714" y="20026"/>
                </a:cubicBezTo>
                <a:cubicBezTo>
                  <a:pt x="3711" y="20042"/>
                  <a:pt x="3709" y="20067"/>
                  <a:pt x="3708" y="20097"/>
                </a:cubicBezTo>
                <a:cubicBezTo>
                  <a:pt x="3706" y="20140"/>
                  <a:pt x="3705" y="20194"/>
                  <a:pt x="3705" y="20274"/>
                </a:cubicBezTo>
                <a:cubicBezTo>
                  <a:pt x="3705" y="20391"/>
                  <a:pt x="3708" y="20474"/>
                  <a:pt x="3717" y="20529"/>
                </a:cubicBezTo>
                <a:cubicBezTo>
                  <a:pt x="3721" y="20557"/>
                  <a:pt x="3727" y="20578"/>
                  <a:pt x="3734" y="20593"/>
                </a:cubicBezTo>
                <a:cubicBezTo>
                  <a:pt x="3741" y="20609"/>
                  <a:pt x="3749" y="20618"/>
                  <a:pt x="3759" y="20624"/>
                </a:cubicBezTo>
                <a:cubicBezTo>
                  <a:pt x="3767" y="20628"/>
                  <a:pt x="3774" y="20637"/>
                  <a:pt x="3780" y="20646"/>
                </a:cubicBezTo>
                <a:cubicBezTo>
                  <a:pt x="3782" y="20649"/>
                  <a:pt x="3784" y="20653"/>
                  <a:pt x="3786" y="20657"/>
                </a:cubicBezTo>
                <a:cubicBezTo>
                  <a:pt x="3789" y="20662"/>
                  <a:pt x="3791" y="20667"/>
                  <a:pt x="3793" y="20673"/>
                </a:cubicBezTo>
                <a:cubicBezTo>
                  <a:pt x="3800" y="20691"/>
                  <a:pt x="3805" y="20712"/>
                  <a:pt x="3808" y="20735"/>
                </a:cubicBezTo>
                <a:cubicBezTo>
                  <a:pt x="3810" y="20758"/>
                  <a:pt x="3810" y="20782"/>
                  <a:pt x="3809" y="20805"/>
                </a:cubicBezTo>
                <a:cubicBezTo>
                  <a:pt x="3808" y="20813"/>
                  <a:pt x="3807" y="20820"/>
                  <a:pt x="3806" y="20827"/>
                </a:cubicBezTo>
                <a:cubicBezTo>
                  <a:pt x="3803" y="20851"/>
                  <a:pt x="3800" y="20875"/>
                  <a:pt x="3793" y="20896"/>
                </a:cubicBezTo>
                <a:cubicBezTo>
                  <a:pt x="3788" y="20912"/>
                  <a:pt x="3782" y="20927"/>
                  <a:pt x="3774" y="20940"/>
                </a:cubicBezTo>
                <a:cubicBezTo>
                  <a:pt x="3767" y="20953"/>
                  <a:pt x="3759" y="20964"/>
                  <a:pt x="3749" y="20972"/>
                </a:cubicBezTo>
                <a:cubicBezTo>
                  <a:pt x="3744" y="20977"/>
                  <a:pt x="3745" y="20981"/>
                  <a:pt x="3753" y="20985"/>
                </a:cubicBezTo>
                <a:cubicBezTo>
                  <a:pt x="3754" y="20986"/>
                  <a:pt x="3759" y="20987"/>
                  <a:pt x="3760" y="20988"/>
                </a:cubicBezTo>
                <a:cubicBezTo>
                  <a:pt x="3761" y="20988"/>
                  <a:pt x="3761" y="20988"/>
                  <a:pt x="3762" y="20988"/>
                </a:cubicBezTo>
                <a:cubicBezTo>
                  <a:pt x="3773" y="20992"/>
                  <a:pt x="3797" y="20996"/>
                  <a:pt x="3824" y="20999"/>
                </a:cubicBezTo>
                <a:cubicBezTo>
                  <a:pt x="3867" y="21005"/>
                  <a:pt x="3921" y="21010"/>
                  <a:pt x="4006" y="21014"/>
                </a:cubicBezTo>
                <a:cubicBezTo>
                  <a:pt x="4202" y="21023"/>
                  <a:pt x="4513" y="21028"/>
                  <a:pt x="4951" y="21028"/>
                </a:cubicBezTo>
                <a:cubicBezTo>
                  <a:pt x="5803" y="21029"/>
                  <a:pt x="6227" y="21011"/>
                  <a:pt x="6253" y="20973"/>
                </a:cubicBezTo>
                <a:cubicBezTo>
                  <a:pt x="6262" y="20960"/>
                  <a:pt x="6342" y="20951"/>
                  <a:pt x="6466" y="20946"/>
                </a:cubicBezTo>
                <a:cubicBezTo>
                  <a:pt x="6591" y="20941"/>
                  <a:pt x="6760" y="20940"/>
                  <a:pt x="6949" y="20941"/>
                </a:cubicBezTo>
                <a:cubicBezTo>
                  <a:pt x="7139" y="20943"/>
                  <a:pt x="7347" y="20949"/>
                  <a:pt x="7550" y="20957"/>
                </a:cubicBezTo>
                <a:cubicBezTo>
                  <a:pt x="7753" y="20966"/>
                  <a:pt x="7949" y="20977"/>
                  <a:pt x="8114" y="20991"/>
                </a:cubicBezTo>
                <a:cubicBezTo>
                  <a:pt x="8221" y="21001"/>
                  <a:pt x="8349" y="20988"/>
                  <a:pt x="8398" y="20962"/>
                </a:cubicBezTo>
                <a:cubicBezTo>
                  <a:pt x="8455" y="20933"/>
                  <a:pt x="8535" y="20939"/>
                  <a:pt x="8621" y="20982"/>
                </a:cubicBezTo>
                <a:cubicBezTo>
                  <a:pt x="8724" y="21032"/>
                  <a:pt x="8766" y="21033"/>
                  <a:pt x="8798" y="20985"/>
                </a:cubicBezTo>
                <a:cubicBezTo>
                  <a:pt x="8810" y="20966"/>
                  <a:pt x="8844" y="20952"/>
                  <a:pt x="8888" y="20942"/>
                </a:cubicBezTo>
                <a:cubicBezTo>
                  <a:pt x="8927" y="20933"/>
                  <a:pt x="8974" y="20928"/>
                  <a:pt x="9021" y="20926"/>
                </a:cubicBezTo>
                <a:cubicBezTo>
                  <a:pt x="9034" y="20926"/>
                  <a:pt x="9045" y="20926"/>
                  <a:pt x="9058" y="20926"/>
                </a:cubicBezTo>
                <a:cubicBezTo>
                  <a:pt x="9102" y="20926"/>
                  <a:pt x="9145" y="20929"/>
                  <a:pt x="9181" y="20935"/>
                </a:cubicBezTo>
                <a:cubicBezTo>
                  <a:pt x="9205" y="20940"/>
                  <a:pt x="9227" y="20945"/>
                  <a:pt x="9243" y="20953"/>
                </a:cubicBezTo>
                <a:cubicBezTo>
                  <a:pt x="9256" y="20960"/>
                  <a:pt x="9265" y="20968"/>
                  <a:pt x="9269" y="20977"/>
                </a:cubicBezTo>
                <a:cubicBezTo>
                  <a:pt x="9281" y="21007"/>
                  <a:pt x="9394" y="21030"/>
                  <a:pt x="9520" y="21030"/>
                </a:cubicBezTo>
                <a:lnTo>
                  <a:pt x="9749" y="21030"/>
                </a:lnTo>
                <a:lnTo>
                  <a:pt x="9754" y="20339"/>
                </a:lnTo>
                <a:cubicBezTo>
                  <a:pt x="9756" y="19960"/>
                  <a:pt x="9760" y="19619"/>
                  <a:pt x="9763" y="19582"/>
                </a:cubicBezTo>
                <a:cubicBezTo>
                  <a:pt x="9766" y="19530"/>
                  <a:pt x="10097" y="19513"/>
                  <a:pt x="11260" y="19502"/>
                </a:cubicBezTo>
                <a:cubicBezTo>
                  <a:pt x="11671" y="19498"/>
                  <a:pt x="12050" y="19498"/>
                  <a:pt x="12329" y="19501"/>
                </a:cubicBezTo>
                <a:cubicBezTo>
                  <a:pt x="12609" y="19503"/>
                  <a:pt x="12789" y="19509"/>
                  <a:pt x="12802" y="19516"/>
                </a:cubicBezTo>
                <a:cubicBezTo>
                  <a:pt x="12842" y="19539"/>
                  <a:pt x="12842" y="19559"/>
                  <a:pt x="12805" y="19626"/>
                </a:cubicBezTo>
                <a:cubicBezTo>
                  <a:pt x="12767" y="19694"/>
                  <a:pt x="12769" y="19705"/>
                  <a:pt x="12810" y="19692"/>
                </a:cubicBezTo>
                <a:cubicBezTo>
                  <a:pt x="12820" y="19689"/>
                  <a:pt x="12827" y="19690"/>
                  <a:pt x="12834" y="19696"/>
                </a:cubicBezTo>
                <a:cubicBezTo>
                  <a:pt x="12840" y="19702"/>
                  <a:pt x="12845" y="19712"/>
                  <a:pt x="12848" y="19728"/>
                </a:cubicBezTo>
                <a:cubicBezTo>
                  <a:pt x="12852" y="19744"/>
                  <a:pt x="12855" y="19766"/>
                  <a:pt x="12856" y="19794"/>
                </a:cubicBezTo>
                <a:cubicBezTo>
                  <a:pt x="12856" y="19795"/>
                  <a:pt x="12856" y="19795"/>
                  <a:pt x="12856" y="19795"/>
                </a:cubicBezTo>
                <a:cubicBezTo>
                  <a:pt x="12857" y="19824"/>
                  <a:pt x="12858" y="19859"/>
                  <a:pt x="12857" y="19901"/>
                </a:cubicBezTo>
                <a:cubicBezTo>
                  <a:pt x="12855" y="20070"/>
                  <a:pt x="12865" y="20112"/>
                  <a:pt x="12897" y="20072"/>
                </a:cubicBezTo>
                <a:cubicBezTo>
                  <a:pt x="12954" y="20002"/>
                  <a:pt x="13008" y="20111"/>
                  <a:pt x="13004" y="20286"/>
                </a:cubicBezTo>
                <a:cubicBezTo>
                  <a:pt x="13003" y="20320"/>
                  <a:pt x="13000" y="20343"/>
                  <a:pt x="12995" y="20362"/>
                </a:cubicBezTo>
                <a:cubicBezTo>
                  <a:pt x="12993" y="20369"/>
                  <a:pt x="12990" y="20377"/>
                  <a:pt x="12988" y="20382"/>
                </a:cubicBezTo>
                <a:cubicBezTo>
                  <a:pt x="12986" y="20385"/>
                  <a:pt x="12984" y="20388"/>
                  <a:pt x="12982" y="20390"/>
                </a:cubicBezTo>
                <a:cubicBezTo>
                  <a:pt x="12982" y="20390"/>
                  <a:pt x="12982" y="20391"/>
                  <a:pt x="12982" y="20391"/>
                </a:cubicBezTo>
                <a:cubicBezTo>
                  <a:pt x="12976" y="20399"/>
                  <a:pt x="12969" y="20404"/>
                  <a:pt x="12959" y="20406"/>
                </a:cubicBezTo>
                <a:cubicBezTo>
                  <a:pt x="12949" y="20409"/>
                  <a:pt x="12936" y="20408"/>
                  <a:pt x="12919" y="20405"/>
                </a:cubicBezTo>
                <a:cubicBezTo>
                  <a:pt x="12896" y="20401"/>
                  <a:pt x="12878" y="20404"/>
                  <a:pt x="12868" y="20411"/>
                </a:cubicBezTo>
                <a:cubicBezTo>
                  <a:pt x="12865" y="20413"/>
                  <a:pt x="12864" y="20416"/>
                  <a:pt x="12862" y="20418"/>
                </a:cubicBezTo>
                <a:cubicBezTo>
                  <a:pt x="12862" y="20419"/>
                  <a:pt x="12862" y="20420"/>
                  <a:pt x="12861" y="20421"/>
                </a:cubicBezTo>
                <a:cubicBezTo>
                  <a:pt x="12860" y="20423"/>
                  <a:pt x="12859" y="20424"/>
                  <a:pt x="12858" y="20425"/>
                </a:cubicBezTo>
                <a:cubicBezTo>
                  <a:pt x="12857" y="20431"/>
                  <a:pt x="12858" y="20438"/>
                  <a:pt x="12861" y="20446"/>
                </a:cubicBezTo>
                <a:cubicBezTo>
                  <a:pt x="12867" y="20460"/>
                  <a:pt x="12866" y="20478"/>
                  <a:pt x="12860" y="20493"/>
                </a:cubicBezTo>
                <a:cubicBezTo>
                  <a:pt x="12860" y="20494"/>
                  <a:pt x="12859" y="20494"/>
                  <a:pt x="12858" y="20495"/>
                </a:cubicBezTo>
                <a:cubicBezTo>
                  <a:pt x="12852" y="20509"/>
                  <a:pt x="12842" y="20522"/>
                  <a:pt x="12827" y="20531"/>
                </a:cubicBezTo>
                <a:cubicBezTo>
                  <a:pt x="12812" y="20539"/>
                  <a:pt x="12798" y="20556"/>
                  <a:pt x="12788" y="20574"/>
                </a:cubicBezTo>
                <a:cubicBezTo>
                  <a:pt x="12778" y="20592"/>
                  <a:pt x="12771" y="20612"/>
                  <a:pt x="12772" y="20631"/>
                </a:cubicBezTo>
                <a:cubicBezTo>
                  <a:pt x="12771" y="20649"/>
                  <a:pt x="12762" y="20676"/>
                  <a:pt x="12746" y="20704"/>
                </a:cubicBezTo>
                <a:cubicBezTo>
                  <a:pt x="12730" y="20733"/>
                  <a:pt x="12707" y="20762"/>
                  <a:pt x="12683" y="20786"/>
                </a:cubicBezTo>
                <a:cubicBezTo>
                  <a:pt x="12664" y="20805"/>
                  <a:pt x="12641" y="20820"/>
                  <a:pt x="12606" y="20831"/>
                </a:cubicBezTo>
                <a:cubicBezTo>
                  <a:pt x="12606" y="20831"/>
                  <a:pt x="12606" y="20831"/>
                  <a:pt x="12605" y="20831"/>
                </a:cubicBezTo>
                <a:cubicBezTo>
                  <a:pt x="12570" y="20842"/>
                  <a:pt x="12522" y="20849"/>
                  <a:pt x="12451" y="20855"/>
                </a:cubicBezTo>
                <a:cubicBezTo>
                  <a:pt x="12309" y="20865"/>
                  <a:pt x="12077" y="20864"/>
                  <a:pt x="11678" y="20858"/>
                </a:cubicBezTo>
                <a:lnTo>
                  <a:pt x="10763" y="20844"/>
                </a:lnTo>
                <a:lnTo>
                  <a:pt x="10773" y="20698"/>
                </a:lnTo>
                <a:cubicBezTo>
                  <a:pt x="10775" y="20669"/>
                  <a:pt x="10776" y="20646"/>
                  <a:pt x="10775" y="20626"/>
                </a:cubicBezTo>
                <a:cubicBezTo>
                  <a:pt x="10774" y="20608"/>
                  <a:pt x="10771" y="20593"/>
                  <a:pt x="10767" y="20582"/>
                </a:cubicBezTo>
                <a:cubicBezTo>
                  <a:pt x="10762" y="20571"/>
                  <a:pt x="10756" y="20564"/>
                  <a:pt x="10747" y="20559"/>
                </a:cubicBezTo>
                <a:cubicBezTo>
                  <a:pt x="10738" y="20554"/>
                  <a:pt x="10726" y="20552"/>
                  <a:pt x="10713" y="20552"/>
                </a:cubicBezTo>
                <a:cubicBezTo>
                  <a:pt x="10674" y="20552"/>
                  <a:pt x="10632" y="20576"/>
                  <a:pt x="10619" y="20607"/>
                </a:cubicBezTo>
                <a:cubicBezTo>
                  <a:pt x="10603" y="20646"/>
                  <a:pt x="10583" y="20646"/>
                  <a:pt x="10551" y="20606"/>
                </a:cubicBezTo>
                <a:cubicBezTo>
                  <a:pt x="10534" y="20585"/>
                  <a:pt x="10521" y="20576"/>
                  <a:pt x="10510" y="20580"/>
                </a:cubicBezTo>
                <a:cubicBezTo>
                  <a:pt x="10505" y="20582"/>
                  <a:pt x="10500" y="20587"/>
                  <a:pt x="10495" y="20596"/>
                </a:cubicBezTo>
                <a:cubicBezTo>
                  <a:pt x="10491" y="20604"/>
                  <a:pt x="10487" y="20616"/>
                  <a:pt x="10484" y="20631"/>
                </a:cubicBezTo>
                <a:cubicBezTo>
                  <a:pt x="10478" y="20652"/>
                  <a:pt x="10469" y="20668"/>
                  <a:pt x="10459" y="20680"/>
                </a:cubicBezTo>
                <a:cubicBezTo>
                  <a:pt x="10453" y="20688"/>
                  <a:pt x="10446" y="20695"/>
                  <a:pt x="10440" y="20697"/>
                </a:cubicBezTo>
                <a:cubicBezTo>
                  <a:pt x="10434" y="20700"/>
                  <a:pt x="10428" y="20700"/>
                  <a:pt x="10422" y="20698"/>
                </a:cubicBezTo>
                <a:cubicBezTo>
                  <a:pt x="10416" y="20696"/>
                  <a:pt x="10409" y="20701"/>
                  <a:pt x="10404" y="20712"/>
                </a:cubicBezTo>
                <a:cubicBezTo>
                  <a:pt x="10397" y="20724"/>
                  <a:pt x="10392" y="20752"/>
                  <a:pt x="10387" y="20783"/>
                </a:cubicBezTo>
                <a:cubicBezTo>
                  <a:pt x="10379" y="20827"/>
                  <a:pt x="10373" y="20882"/>
                  <a:pt x="10370" y="20957"/>
                </a:cubicBezTo>
                <a:lnTo>
                  <a:pt x="10358" y="21230"/>
                </a:lnTo>
                <a:lnTo>
                  <a:pt x="10525" y="21218"/>
                </a:lnTo>
                <a:cubicBezTo>
                  <a:pt x="10571" y="21214"/>
                  <a:pt x="10621" y="21219"/>
                  <a:pt x="10665" y="21229"/>
                </a:cubicBezTo>
                <a:cubicBezTo>
                  <a:pt x="10709" y="21240"/>
                  <a:pt x="10747" y="21256"/>
                  <a:pt x="10768" y="21275"/>
                </a:cubicBezTo>
                <a:cubicBezTo>
                  <a:pt x="10832" y="21333"/>
                  <a:pt x="10848" y="21332"/>
                  <a:pt x="10863" y="21272"/>
                </a:cubicBezTo>
                <a:cubicBezTo>
                  <a:pt x="10874" y="21230"/>
                  <a:pt x="10853" y="21188"/>
                  <a:pt x="10810" y="21171"/>
                </a:cubicBezTo>
                <a:cubicBezTo>
                  <a:pt x="10800" y="21167"/>
                  <a:pt x="10791" y="21163"/>
                  <a:pt x="10784" y="21156"/>
                </a:cubicBezTo>
                <a:cubicBezTo>
                  <a:pt x="10776" y="21150"/>
                  <a:pt x="10770" y="21142"/>
                  <a:pt x="10766" y="21134"/>
                </a:cubicBezTo>
                <a:cubicBezTo>
                  <a:pt x="10761" y="21127"/>
                  <a:pt x="10759" y="21119"/>
                  <a:pt x="10758" y="21111"/>
                </a:cubicBezTo>
                <a:cubicBezTo>
                  <a:pt x="10757" y="21103"/>
                  <a:pt x="10758" y="21094"/>
                  <a:pt x="10761" y="21086"/>
                </a:cubicBezTo>
                <a:cubicBezTo>
                  <a:pt x="10763" y="21082"/>
                  <a:pt x="10773" y="21077"/>
                  <a:pt x="10788" y="21073"/>
                </a:cubicBezTo>
                <a:cubicBezTo>
                  <a:pt x="10788" y="21073"/>
                  <a:pt x="10789" y="21073"/>
                  <a:pt x="10789" y="21073"/>
                </a:cubicBezTo>
                <a:cubicBezTo>
                  <a:pt x="10791" y="21073"/>
                  <a:pt x="10794" y="21072"/>
                  <a:pt x="10796" y="21071"/>
                </a:cubicBezTo>
                <a:cubicBezTo>
                  <a:pt x="10809" y="21068"/>
                  <a:pt x="10827" y="21065"/>
                  <a:pt x="10848" y="21063"/>
                </a:cubicBezTo>
                <a:cubicBezTo>
                  <a:pt x="10862" y="21061"/>
                  <a:pt x="10884" y="21059"/>
                  <a:pt x="10901" y="21057"/>
                </a:cubicBezTo>
                <a:cubicBezTo>
                  <a:pt x="10946" y="21052"/>
                  <a:pt x="10998" y="21049"/>
                  <a:pt x="11061" y="21045"/>
                </a:cubicBezTo>
                <a:cubicBezTo>
                  <a:pt x="11112" y="21042"/>
                  <a:pt x="11182" y="21042"/>
                  <a:pt x="11243" y="21040"/>
                </a:cubicBezTo>
                <a:cubicBezTo>
                  <a:pt x="11384" y="21035"/>
                  <a:pt x="11520" y="21030"/>
                  <a:pt x="11685" y="21029"/>
                </a:cubicBezTo>
                <a:cubicBezTo>
                  <a:pt x="11787" y="21029"/>
                  <a:pt x="11867" y="21030"/>
                  <a:pt x="11968" y="21031"/>
                </a:cubicBezTo>
                <a:cubicBezTo>
                  <a:pt x="12102" y="21032"/>
                  <a:pt x="12216" y="21035"/>
                  <a:pt x="12331" y="21040"/>
                </a:cubicBezTo>
                <a:cubicBezTo>
                  <a:pt x="12477" y="21045"/>
                  <a:pt x="12616" y="21050"/>
                  <a:pt x="12695" y="21060"/>
                </a:cubicBezTo>
                <a:cubicBezTo>
                  <a:pt x="12752" y="21067"/>
                  <a:pt x="12786" y="21076"/>
                  <a:pt x="12790" y="21085"/>
                </a:cubicBezTo>
                <a:cubicBezTo>
                  <a:pt x="12794" y="21095"/>
                  <a:pt x="12798" y="21102"/>
                  <a:pt x="12803" y="21106"/>
                </a:cubicBezTo>
                <a:cubicBezTo>
                  <a:pt x="12808" y="21111"/>
                  <a:pt x="12814" y="21114"/>
                  <a:pt x="12820" y="21113"/>
                </a:cubicBezTo>
                <a:cubicBezTo>
                  <a:pt x="12831" y="21113"/>
                  <a:pt x="12845" y="21102"/>
                  <a:pt x="12862" y="21081"/>
                </a:cubicBezTo>
                <a:cubicBezTo>
                  <a:pt x="12869" y="21073"/>
                  <a:pt x="12877" y="21065"/>
                  <a:pt x="12887" y="21060"/>
                </a:cubicBezTo>
                <a:cubicBezTo>
                  <a:pt x="12896" y="21054"/>
                  <a:pt x="12906" y="21051"/>
                  <a:pt x="12917" y="21048"/>
                </a:cubicBezTo>
                <a:cubicBezTo>
                  <a:pt x="12938" y="21044"/>
                  <a:pt x="12960" y="21045"/>
                  <a:pt x="12979" y="21054"/>
                </a:cubicBezTo>
                <a:cubicBezTo>
                  <a:pt x="13022" y="21074"/>
                  <a:pt x="13072" y="21051"/>
                  <a:pt x="13110" y="20994"/>
                </a:cubicBezTo>
                <a:cubicBezTo>
                  <a:pt x="13130" y="20964"/>
                  <a:pt x="13151" y="20943"/>
                  <a:pt x="13171" y="20926"/>
                </a:cubicBezTo>
                <a:cubicBezTo>
                  <a:pt x="13177" y="20921"/>
                  <a:pt x="13183" y="20915"/>
                  <a:pt x="13188" y="20912"/>
                </a:cubicBezTo>
                <a:cubicBezTo>
                  <a:pt x="13192" y="20909"/>
                  <a:pt x="13196" y="20907"/>
                  <a:pt x="13200" y="20905"/>
                </a:cubicBezTo>
                <a:cubicBezTo>
                  <a:pt x="13209" y="20900"/>
                  <a:pt x="13218" y="20896"/>
                  <a:pt x="13226" y="20894"/>
                </a:cubicBezTo>
                <a:cubicBezTo>
                  <a:pt x="13231" y="20893"/>
                  <a:pt x="13235" y="20891"/>
                  <a:pt x="13239" y="20891"/>
                </a:cubicBezTo>
                <a:cubicBezTo>
                  <a:pt x="13250" y="20889"/>
                  <a:pt x="13262" y="20890"/>
                  <a:pt x="13272" y="20894"/>
                </a:cubicBezTo>
                <a:cubicBezTo>
                  <a:pt x="13282" y="20897"/>
                  <a:pt x="13290" y="20902"/>
                  <a:pt x="13299" y="20910"/>
                </a:cubicBezTo>
                <a:cubicBezTo>
                  <a:pt x="13299" y="20910"/>
                  <a:pt x="13299" y="20910"/>
                  <a:pt x="13299" y="20910"/>
                </a:cubicBezTo>
                <a:cubicBezTo>
                  <a:pt x="13308" y="20917"/>
                  <a:pt x="13315" y="20927"/>
                  <a:pt x="13322" y="20938"/>
                </a:cubicBezTo>
                <a:cubicBezTo>
                  <a:pt x="13329" y="20950"/>
                  <a:pt x="13336" y="20963"/>
                  <a:pt x="13342" y="20979"/>
                </a:cubicBezTo>
                <a:cubicBezTo>
                  <a:pt x="13368" y="21054"/>
                  <a:pt x="13409" y="21082"/>
                  <a:pt x="13475" y="21071"/>
                </a:cubicBezTo>
                <a:cubicBezTo>
                  <a:pt x="13508" y="21066"/>
                  <a:pt x="13532" y="21068"/>
                  <a:pt x="13548" y="21079"/>
                </a:cubicBezTo>
                <a:cubicBezTo>
                  <a:pt x="13564" y="21090"/>
                  <a:pt x="13572" y="21109"/>
                  <a:pt x="13572" y="21136"/>
                </a:cubicBezTo>
                <a:cubicBezTo>
                  <a:pt x="13572" y="21157"/>
                  <a:pt x="13577" y="21178"/>
                  <a:pt x="13583" y="21199"/>
                </a:cubicBezTo>
                <a:cubicBezTo>
                  <a:pt x="13585" y="21203"/>
                  <a:pt x="13587" y="21208"/>
                  <a:pt x="13589" y="21213"/>
                </a:cubicBezTo>
                <a:cubicBezTo>
                  <a:pt x="13597" y="21232"/>
                  <a:pt x="13606" y="21252"/>
                  <a:pt x="13619" y="21270"/>
                </a:cubicBezTo>
                <a:cubicBezTo>
                  <a:pt x="13631" y="21286"/>
                  <a:pt x="13645" y="21299"/>
                  <a:pt x="13660" y="21313"/>
                </a:cubicBezTo>
                <a:cubicBezTo>
                  <a:pt x="13682" y="21333"/>
                  <a:pt x="13706" y="21351"/>
                  <a:pt x="13732" y="21363"/>
                </a:cubicBezTo>
                <a:cubicBezTo>
                  <a:pt x="13746" y="21369"/>
                  <a:pt x="13761" y="21374"/>
                  <a:pt x="13776" y="21377"/>
                </a:cubicBezTo>
                <a:cubicBezTo>
                  <a:pt x="13791" y="21380"/>
                  <a:pt x="13806" y="21381"/>
                  <a:pt x="13821" y="21380"/>
                </a:cubicBezTo>
                <a:cubicBezTo>
                  <a:pt x="13878" y="21376"/>
                  <a:pt x="13929" y="21391"/>
                  <a:pt x="13963" y="21415"/>
                </a:cubicBezTo>
                <a:cubicBezTo>
                  <a:pt x="13979" y="21428"/>
                  <a:pt x="13992" y="21442"/>
                  <a:pt x="13998" y="21458"/>
                </a:cubicBezTo>
                <a:cubicBezTo>
                  <a:pt x="14001" y="21467"/>
                  <a:pt x="14003" y="21475"/>
                  <a:pt x="14003" y="21484"/>
                </a:cubicBezTo>
                <a:cubicBezTo>
                  <a:pt x="14003" y="21492"/>
                  <a:pt x="14001" y="21501"/>
                  <a:pt x="13997" y="21510"/>
                </a:cubicBezTo>
                <a:cubicBezTo>
                  <a:pt x="13992" y="21522"/>
                  <a:pt x="14045" y="21533"/>
                  <a:pt x="14133" y="21542"/>
                </a:cubicBezTo>
                <a:cubicBezTo>
                  <a:pt x="14221" y="21550"/>
                  <a:pt x="14345" y="21556"/>
                  <a:pt x="14484" y="21557"/>
                </a:cubicBezTo>
                <a:cubicBezTo>
                  <a:pt x="14762" y="21560"/>
                  <a:pt x="14997" y="21574"/>
                  <a:pt x="15007" y="21589"/>
                </a:cubicBezTo>
                <a:cubicBezTo>
                  <a:pt x="15012" y="21597"/>
                  <a:pt x="15023" y="21600"/>
                  <a:pt x="15036" y="21599"/>
                </a:cubicBezTo>
                <a:cubicBezTo>
                  <a:pt x="15050" y="21597"/>
                  <a:pt x="15065" y="21592"/>
                  <a:pt x="15080" y="21582"/>
                </a:cubicBezTo>
                <a:cubicBezTo>
                  <a:pt x="15111" y="21563"/>
                  <a:pt x="15186" y="21550"/>
                  <a:pt x="15247" y="21555"/>
                </a:cubicBezTo>
                <a:cubicBezTo>
                  <a:pt x="15275" y="21557"/>
                  <a:pt x="15295" y="21554"/>
                  <a:pt x="15313" y="21549"/>
                </a:cubicBezTo>
                <a:cubicBezTo>
                  <a:pt x="15319" y="21547"/>
                  <a:pt x="15325" y="21545"/>
                  <a:pt x="15329" y="21543"/>
                </a:cubicBezTo>
                <a:cubicBezTo>
                  <a:pt x="15333" y="21540"/>
                  <a:pt x="15337" y="21537"/>
                  <a:pt x="15341" y="21535"/>
                </a:cubicBezTo>
                <a:cubicBezTo>
                  <a:pt x="15349" y="21528"/>
                  <a:pt x="15356" y="21520"/>
                  <a:pt x="15362" y="21509"/>
                </a:cubicBezTo>
                <a:cubicBezTo>
                  <a:pt x="15368" y="21497"/>
                  <a:pt x="15373" y="21482"/>
                  <a:pt x="15376" y="21464"/>
                </a:cubicBezTo>
                <a:cubicBezTo>
                  <a:pt x="15379" y="21444"/>
                  <a:pt x="15383" y="21429"/>
                  <a:pt x="15389" y="21417"/>
                </a:cubicBezTo>
                <a:cubicBezTo>
                  <a:pt x="15401" y="21393"/>
                  <a:pt x="15419" y="21382"/>
                  <a:pt x="15448" y="21381"/>
                </a:cubicBezTo>
                <a:cubicBezTo>
                  <a:pt x="15463" y="21381"/>
                  <a:pt x="15480" y="21383"/>
                  <a:pt x="15501" y="21388"/>
                </a:cubicBezTo>
                <a:cubicBezTo>
                  <a:pt x="15521" y="21392"/>
                  <a:pt x="15539" y="21394"/>
                  <a:pt x="15556" y="21392"/>
                </a:cubicBezTo>
                <a:cubicBezTo>
                  <a:pt x="15573" y="21391"/>
                  <a:pt x="15588" y="21387"/>
                  <a:pt x="15603" y="21379"/>
                </a:cubicBezTo>
                <a:cubicBezTo>
                  <a:pt x="15633" y="21364"/>
                  <a:pt x="15660" y="21335"/>
                  <a:pt x="15690" y="21290"/>
                </a:cubicBezTo>
                <a:cubicBezTo>
                  <a:pt x="15721" y="21244"/>
                  <a:pt x="15750" y="21214"/>
                  <a:pt x="15784" y="21198"/>
                </a:cubicBezTo>
                <a:cubicBezTo>
                  <a:pt x="15818" y="21181"/>
                  <a:pt x="15856" y="21177"/>
                  <a:pt x="15907" y="21183"/>
                </a:cubicBezTo>
                <a:cubicBezTo>
                  <a:pt x="15939" y="21186"/>
                  <a:pt x="15963" y="21188"/>
                  <a:pt x="15982" y="21187"/>
                </a:cubicBezTo>
                <a:cubicBezTo>
                  <a:pt x="16000" y="21186"/>
                  <a:pt x="16013" y="21182"/>
                  <a:pt x="16022" y="21173"/>
                </a:cubicBezTo>
                <a:cubicBezTo>
                  <a:pt x="16031" y="21164"/>
                  <a:pt x="16036" y="21151"/>
                  <a:pt x="16039" y="21131"/>
                </a:cubicBezTo>
                <a:cubicBezTo>
                  <a:pt x="16042" y="21111"/>
                  <a:pt x="16043" y="21085"/>
                  <a:pt x="16043" y="21051"/>
                </a:cubicBezTo>
                <a:cubicBezTo>
                  <a:pt x="16043" y="21029"/>
                  <a:pt x="16044" y="21008"/>
                  <a:pt x="16047" y="20987"/>
                </a:cubicBezTo>
                <a:cubicBezTo>
                  <a:pt x="16051" y="20954"/>
                  <a:pt x="16060" y="20923"/>
                  <a:pt x="16070" y="20893"/>
                </a:cubicBezTo>
                <a:cubicBezTo>
                  <a:pt x="16076" y="20877"/>
                  <a:pt x="16081" y="20862"/>
                  <a:pt x="16087" y="20848"/>
                </a:cubicBezTo>
                <a:cubicBezTo>
                  <a:pt x="16099" y="20821"/>
                  <a:pt x="16112" y="20794"/>
                  <a:pt x="16127" y="20774"/>
                </a:cubicBezTo>
                <a:cubicBezTo>
                  <a:pt x="16137" y="20761"/>
                  <a:pt x="16147" y="20750"/>
                  <a:pt x="16158" y="20740"/>
                </a:cubicBezTo>
                <a:cubicBezTo>
                  <a:pt x="16179" y="20722"/>
                  <a:pt x="16203" y="20712"/>
                  <a:pt x="16226" y="20712"/>
                </a:cubicBezTo>
                <a:cubicBezTo>
                  <a:pt x="16235" y="20712"/>
                  <a:pt x="16244" y="20708"/>
                  <a:pt x="16252" y="20704"/>
                </a:cubicBezTo>
                <a:cubicBezTo>
                  <a:pt x="16260" y="20699"/>
                  <a:pt x="16268" y="20692"/>
                  <a:pt x="16274" y="20683"/>
                </a:cubicBezTo>
                <a:cubicBezTo>
                  <a:pt x="16280" y="20675"/>
                  <a:pt x="16285" y="20666"/>
                  <a:pt x="16289" y="20654"/>
                </a:cubicBezTo>
                <a:cubicBezTo>
                  <a:pt x="16293" y="20643"/>
                  <a:pt x="16296" y="20631"/>
                  <a:pt x="16297" y="20618"/>
                </a:cubicBezTo>
                <a:cubicBezTo>
                  <a:pt x="16300" y="20567"/>
                  <a:pt x="16304" y="20492"/>
                  <a:pt x="16306" y="20452"/>
                </a:cubicBezTo>
                <a:cubicBezTo>
                  <a:pt x="16308" y="20411"/>
                  <a:pt x="16346" y="20359"/>
                  <a:pt x="16390" y="20334"/>
                </a:cubicBezTo>
                <a:cubicBezTo>
                  <a:pt x="16416" y="20320"/>
                  <a:pt x="16439" y="20296"/>
                  <a:pt x="16458" y="20266"/>
                </a:cubicBezTo>
                <a:cubicBezTo>
                  <a:pt x="16467" y="20250"/>
                  <a:pt x="16476" y="20232"/>
                  <a:pt x="16483" y="20214"/>
                </a:cubicBezTo>
                <a:cubicBezTo>
                  <a:pt x="16490" y="20196"/>
                  <a:pt x="16497" y="20177"/>
                  <a:pt x="16502" y="20156"/>
                </a:cubicBezTo>
                <a:cubicBezTo>
                  <a:pt x="16512" y="20114"/>
                  <a:pt x="16519" y="20068"/>
                  <a:pt x="16519" y="20019"/>
                </a:cubicBezTo>
                <a:cubicBezTo>
                  <a:pt x="16520" y="19971"/>
                  <a:pt x="16516" y="19920"/>
                  <a:pt x="16507" y="19869"/>
                </a:cubicBezTo>
                <a:cubicBezTo>
                  <a:pt x="16490" y="19782"/>
                  <a:pt x="16486" y="19694"/>
                  <a:pt x="16499" y="19675"/>
                </a:cubicBezTo>
                <a:cubicBezTo>
                  <a:pt x="16512" y="19656"/>
                  <a:pt x="16522" y="19612"/>
                  <a:pt x="16522" y="19578"/>
                </a:cubicBezTo>
                <a:cubicBezTo>
                  <a:pt x="16522" y="19566"/>
                  <a:pt x="16542" y="19557"/>
                  <a:pt x="16587" y="19549"/>
                </a:cubicBezTo>
                <a:cubicBezTo>
                  <a:pt x="16627" y="19542"/>
                  <a:pt x="16693" y="19536"/>
                  <a:pt x="16775" y="19531"/>
                </a:cubicBezTo>
                <a:cubicBezTo>
                  <a:pt x="16792" y="19530"/>
                  <a:pt x="16818" y="19529"/>
                  <a:pt x="16838" y="19529"/>
                </a:cubicBezTo>
                <a:cubicBezTo>
                  <a:pt x="17034" y="19520"/>
                  <a:pt x="17326" y="19516"/>
                  <a:pt x="17767" y="19516"/>
                </a:cubicBezTo>
                <a:cubicBezTo>
                  <a:pt x="18255" y="19516"/>
                  <a:pt x="18566" y="19519"/>
                  <a:pt x="18753" y="19529"/>
                </a:cubicBezTo>
                <a:cubicBezTo>
                  <a:pt x="18941" y="19540"/>
                  <a:pt x="19006" y="19556"/>
                  <a:pt x="19002" y="19582"/>
                </a:cubicBezTo>
                <a:cubicBezTo>
                  <a:pt x="18990" y="19677"/>
                  <a:pt x="19089" y="19665"/>
                  <a:pt x="19113" y="19569"/>
                </a:cubicBezTo>
                <a:cubicBezTo>
                  <a:pt x="19116" y="19558"/>
                  <a:pt x="19121" y="19548"/>
                  <a:pt x="19127" y="19538"/>
                </a:cubicBezTo>
                <a:cubicBezTo>
                  <a:pt x="19133" y="19529"/>
                  <a:pt x="19139" y="19520"/>
                  <a:pt x="19147" y="19513"/>
                </a:cubicBezTo>
                <a:cubicBezTo>
                  <a:pt x="19163" y="19498"/>
                  <a:pt x="19183" y="19489"/>
                  <a:pt x="19201" y="19489"/>
                </a:cubicBezTo>
                <a:cubicBezTo>
                  <a:pt x="19239" y="19489"/>
                  <a:pt x="19289" y="19525"/>
                  <a:pt x="19313" y="19569"/>
                </a:cubicBezTo>
                <a:cubicBezTo>
                  <a:pt x="19387" y="19702"/>
                  <a:pt x="19485" y="19668"/>
                  <a:pt x="19498" y="19503"/>
                </a:cubicBezTo>
                <a:cubicBezTo>
                  <a:pt x="19504" y="19416"/>
                  <a:pt x="19531" y="19357"/>
                  <a:pt x="19562" y="19357"/>
                </a:cubicBezTo>
                <a:cubicBezTo>
                  <a:pt x="19570" y="19357"/>
                  <a:pt x="19578" y="19353"/>
                  <a:pt x="19584" y="19347"/>
                </a:cubicBezTo>
                <a:cubicBezTo>
                  <a:pt x="19586" y="19345"/>
                  <a:pt x="19587" y="19343"/>
                  <a:pt x="19589" y="19341"/>
                </a:cubicBezTo>
                <a:cubicBezTo>
                  <a:pt x="19592" y="19337"/>
                  <a:pt x="19594" y="19331"/>
                  <a:pt x="19597" y="19325"/>
                </a:cubicBezTo>
                <a:cubicBezTo>
                  <a:pt x="19604" y="19309"/>
                  <a:pt x="19610" y="19289"/>
                  <a:pt x="19613" y="19261"/>
                </a:cubicBezTo>
                <a:cubicBezTo>
                  <a:pt x="19615" y="19240"/>
                  <a:pt x="19616" y="19214"/>
                  <a:pt x="19616" y="19186"/>
                </a:cubicBezTo>
                <a:cubicBezTo>
                  <a:pt x="19616" y="19139"/>
                  <a:pt x="19623" y="19086"/>
                  <a:pt x="19634" y="19039"/>
                </a:cubicBezTo>
                <a:cubicBezTo>
                  <a:pt x="19645" y="18992"/>
                  <a:pt x="19660" y="18950"/>
                  <a:pt x="19677" y="18925"/>
                </a:cubicBezTo>
                <a:cubicBezTo>
                  <a:pt x="19732" y="18842"/>
                  <a:pt x="19740" y="18842"/>
                  <a:pt x="19760" y="18920"/>
                </a:cubicBezTo>
                <a:cubicBezTo>
                  <a:pt x="19763" y="18931"/>
                  <a:pt x="19767" y="18942"/>
                  <a:pt x="19772" y="18950"/>
                </a:cubicBezTo>
                <a:cubicBezTo>
                  <a:pt x="19779" y="18962"/>
                  <a:pt x="19788" y="18968"/>
                  <a:pt x="19797" y="18973"/>
                </a:cubicBezTo>
                <a:cubicBezTo>
                  <a:pt x="19799" y="18975"/>
                  <a:pt x="19801" y="18977"/>
                  <a:pt x="19804" y="18978"/>
                </a:cubicBezTo>
                <a:cubicBezTo>
                  <a:pt x="19813" y="18981"/>
                  <a:pt x="19823" y="18982"/>
                  <a:pt x="19832" y="18977"/>
                </a:cubicBezTo>
                <a:cubicBezTo>
                  <a:pt x="19848" y="18968"/>
                  <a:pt x="19859" y="18955"/>
                  <a:pt x="19868" y="18942"/>
                </a:cubicBezTo>
                <a:cubicBezTo>
                  <a:pt x="19884" y="18915"/>
                  <a:pt x="19886" y="18884"/>
                  <a:pt x="19872" y="18870"/>
                </a:cubicBezTo>
                <a:cubicBezTo>
                  <a:pt x="19865" y="18864"/>
                  <a:pt x="19854" y="18861"/>
                  <a:pt x="19839" y="18865"/>
                </a:cubicBezTo>
                <a:cubicBezTo>
                  <a:pt x="19831" y="18867"/>
                  <a:pt x="19825" y="18866"/>
                  <a:pt x="19819" y="18861"/>
                </a:cubicBezTo>
                <a:cubicBezTo>
                  <a:pt x="19813" y="18856"/>
                  <a:pt x="19808" y="18848"/>
                  <a:pt x="19803" y="18838"/>
                </a:cubicBezTo>
                <a:cubicBezTo>
                  <a:pt x="19795" y="18820"/>
                  <a:pt x="19789" y="18793"/>
                  <a:pt x="19786" y="18764"/>
                </a:cubicBezTo>
                <a:cubicBezTo>
                  <a:pt x="19785" y="18754"/>
                  <a:pt x="19785" y="18745"/>
                  <a:pt x="19784" y="18734"/>
                </a:cubicBezTo>
                <a:cubicBezTo>
                  <a:pt x="19783" y="18713"/>
                  <a:pt x="19783" y="18693"/>
                  <a:pt x="19785" y="18671"/>
                </a:cubicBezTo>
                <a:cubicBezTo>
                  <a:pt x="19786" y="18658"/>
                  <a:pt x="19786" y="18646"/>
                  <a:pt x="19788" y="18634"/>
                </a:cubicBezTo>
                <a:cubicBezTo>
                  <a:pt x="19789" y="18629"/>
                  <a:pt x="19790" y="18624"/>
                  <a:pt x="19791" y="18620"/>
                </a:cubicBezTo>
                <a:cubicBezTo>
                  <a:pt x="19795" y="18598"/>
                  <a:pt x="19801" y="18577"/>
                  <a:pt x="19810" y="18562"/>
                </a:cubicBezTo>
                <a:cubicBezTo>
                  <a:pt x="19817" y="18549"/>
                  <a:pt x="19822" y="18538"/>
                  <a:pt x="19826" y="18527"/>
                </a:cubicBezTo>
                <a:cubicBezTo>
                  <a:pt x="19829" y="18518"/>
                  <a:pt x="19830" y="18510"/>
                  <a:pt x="19831" y="18502"/>
                </a:cubicBezTo>
                <a:cubicBezTo>
                  <a:pt x="19831" y="18494"/>
                  <a:pt x="19830" y="18487"/>
                  <a:pt x="19828" y="18480"/>
                </a:cubicBezTo>
                <a:cubicBezTo>
                  <a:pt x="19828" y="18478"/>
                  <a:pt x="19828" y="18477"/>
                  <a:pt x="19827" y="18476"/>
                </a:cubicBezTo>
                <a:cubicBezTo>
                  <a:pt x="19824" y="18468"/>
                  <a:pt x="19819" y="18461"/>
                  <a:pt x="19813" y="18455"/>
                </a:cubicBezTo>
                <a:cubicBezTo>
                  <a:pt x="19808" y="18451"/>
                  <a:pt x="19803" y="18437"/>
                  <a:pt x="19798" y="18418"/>
                </a:cubicBezTo>
                <a:cubicBezTo>
                  <a:pt x="19798" y="18418"/>
                  <a:pt x="19798" y="18417"/>
                  <a:pt x="19798" y="18417"/>
                </a:cubicBezTo>
                <a:cubicBezTo>
                  <a:pt x="19797" y="18413"/>
                  <a:pt x="19797" y="18407"/>
                  <a:pt x="19797" y="18403"/>
                </a:cubicBezTo>
                <a:cubicBezTo>
                  <a:pt x="19796" y="18402"/>
                  <a:pt x="19796" y="18402"/>
                  <a:pt x="19796" y="18401"/>
                </a:cubicBezTo>
                <a:cubicBezTo>
                  <a:pt x="19792" y="18378"/>
                  <a:pt x="19789" y="18346"/>
                  <a:pt x="19785" y="18311"/>
                </a:cubicBezTo>
                <a:cubicBezTo>
                  <a:pt x="19780" y="18252"/>
                  <a:pt x="19775" y="18184"/>
                  <a:pt x="19775" y="18106"/>
                </a:cubicBezTo>
                <a:lnTo>
                  <a:pt x="19775" y="17792"/>
                </a:lnTo>
                <a:lnTo>
                  <a:pt x="18949" y="17778"/>
                </a:lnTo>
                <a:lnTo>
                  <a:pt x="18123" y="17764"/>
                </a:lnTo>
                <a:lnTo>
                  <a:pt x="18123" y="17179"/>
                </a:lnTo>
                <a:lnTo>
                  <a:pt x="18123" y="16595"/>
                </a:lnTo>
                <a:lnTo>
                  <a:pt x="18734" y="16580"/>
                </a:lnTo>
                <a:cubicBezTo>
                  <a:pt x="18922" y="16576"/>
                  <a:pt x="19039" y="16575"/>
                  <a:pt x="19131" y="16578"/>
                </a:cubicBezTo>
                <a:cubicBezTo>
                  <a:pt x="19164" y="16578"/>
                  <a:pt x="19203" y="16580"/>
                  <a:pt x="19227" y="16582"/>
                </a:cubicBezTo>
                <a:cubicBezTo>
                  <a:pt x="19245" y="16584"/>
                  <a:pt x="19267" y="16585"/>
                  <a:pt x="19281" y="16587"/>
                </a:cubicBezTo>
                <a:cubicBezTo>
                  <a:pt x="19287" y="16588"/>
                  <a:pt x="19292" y="16590"/>
                  <a:pt x="19298" y="16592"/>
                </a:cubicBezTo>
                <a:cubicBezTo>
                  <a:pt x="19319" y="16597"/>
                  <a:pt x="19337" y="16604"/>
                  <a:pt x="19349" y="16614"/>
                </a:cubicBezTo>
                <a:cubicBezTo>
                  <a:pt x="19357" y="16621"/>
                  <a:pt x="19364" y="16629"/>
                  <a:pt x="19369" y="16639"/>
                </a:cubicBezTo>
                <a:cubicBezTo>
                  <a:pt x="19375" y="16649"/>
                  <a:pt x="19379" y="16659"/>
                  <a:pt x="19383" y="16671"/>
                </a:cubicBezTo>
                <a:cubicBezTo>
                  <a:pt x="19390" y="16690"/>
                  <a:pt x="19398" y="16705"/>
                  <a:pt x="19408" y="16716"/>
                </a:cubicBezTo>
                <a:cubicBezTo>
                  <a:pt x="19410" y="16719"/>
                  <a:pt x="19413" y="16722"/>
                  <a:pt x="19416" y="16724"/>
                </a:cubicBezTo>
                <a:cubicBezTo>
                  <a:pt x="19425" y="16734"/>
                  <a:pt x="19437" y="16742"/>
                  <a:pt x="19448" y="16745"/>
                </a:cubicBezTo>
                <a:cubicBezTo>
                  <a:pt x="19460" y="16748"/>
                  <a:pt x="19472" y="16746"/>
                  <a:pt x="19484" y="16742"/>
                </a:cubicBezTo>
                <a:cubicBezTo>
                  <a:pt x="19486" y="16741"/>
                  <a:pt x="19488" y="16740"/>
                  <a:pt x="19490" y="16739"/>
                </a:cubicBezTo>
                <a:cubicBezTo>
                  <a:pt x="19503" y="16734"/>
                  <a:pt x="19515" y="16726"/>
                  <a:pt x="19527" y="16714"/>
                </a:cubicBezTo>
                <a:cubicBezTo>
                  <a:pt x="19536" y="16705"/>
                  <a:pt x="19544" y="16694"/>
                  <a:pt x="19552" y="16682"/>
                </a:cubicBezTo>
                <a:cubicBezTo>
                  <a:pt x="19559" y="16669"/>
                  <a:pt x="19567" y="16655"/>
                  <a:pt x="19573" y="16639"/>
                </a:cubicBezTo>
                <a:cubicBezTo>
                  <a:pt x="19584" y="16614"/>
                  <a:pt x="19614" y="16596"/>
                  <a:pt x="19672" y="16585"/>
                </a:cubicBezTo>
                <a:cubicBezTo>
                  <a:pt x="19701" y="16579"/>
                  <a:pt x="19737" y="16575"/>
                  <a:pt x="19781" y="16572"/>
                </a:cubicBezTo>
                <a:cubicBezTo>
                  <a:pt x="19824" y="16570"/>
                  <a:pt x="19876" y="16569"/>
                  <a:pt x="19936" y="16569"/>
                </a:cubicBezTo>
                <a:cubicBezTo>
                  <a:pt x="20011" y="16569"/>
                  <a:pt x="20071" y="16572"/>
                  <a:pt x="20124" y="16578"/>
                </a:cubicBezTo>
                <a:cubicBezTo>
                  <a:pt x="20139" y="16580"/>
                  <a:pt x="20154" y="16582"/>
                  <a:pt x="20168" y="16584"/>
                </a:cubicBezTo>
                <a:cubicBezTo>
                  <a:pt x="20178" y="16585"/>
                  <a:pt x="20188" y="16587"/>
                  <a:pt x="20197" y="16589"/>
                </a:cubicBezTo>
                <a:cubicBezTo>
                  <a:pt x="20215" y="16593"/>
                  <a:pt x="20230" y="16598"/>
                  <a:pt x="20243" y="16603"/>
                </a:cubicBezTo>
                <a:cubicBezTo>
                  <a:pt x="20249" y="16605"/>
                  <a:pt x="20256" y="16607"/>
                  <a:pt x="20262" y="16609"/>
                </a:cubicBezTo>
                <a:cubicBezTo>
                  <a:pt x="20277" y="16617"/>
                  <a:pt x="20289" y="16625"/>
                  <a:pt x="20294" y="16635"/>
                </a:cubicBezTo>
                <a:cubicBezTo>
                  <a:pt x="20303" y="16651"/>
                  <a:pt x="20296" y="16671"/>
                  <a:pt x="20272" y="16692"/>
                </a:cubicBezTo>
                <a:cubicBezTo>
                  <a:pt x="20260" y="16703"/>
                  <a:pt x="20244" y="16715"/>
                  <a:pt x="20223" y="16727"/>
                </a:cubicBezTo>
                <a:cubicBezTo>
                  <a:pt x="20174" y="16754"/>
                  <a:pt x="20143" y="16794"/>
                  <a:pt x="20134" y="16828"/>
                </a:cubicBezTo>
                <a:cubicBezTo>
                  <a:pt x="20130" y="16844"/>
                  <a:pt x="20131" y="16859"/>
                  <a:pt x="20139" y="16870"/>
                </a:cubicBezTo>
                <a:cubicBezTo>
                  <a:pt x="20146" y="16880"/>
                  <a:pt x="20160" y="16887"/>
                  <a:pt x="20181" y="16887"/>
                </a:cubicBezTo>
                <a:cubicBezTo>
                  <a:pt x="20208" y="16887"/>
                  <a:pt x="20240" y="16851"/>
                  <a:pt x="20251" y="16807"/>
                </a:cubicBezTo>
                <a:cubicBezTo>
                  <a:pt x="20257" y="16786"/>
                  <a:pt x="20268" y="16766"/>
                  <a:pt x="20280" y="16751"/>
                </a:cubicBezTo>
                <a:cubicBezTo>
                  <a:pt x="20287" y="16744"/>
                  <a:pt x="20293" y="16738"/>
                  <a:pt x="20300" y="16734"/>
                </a:cubicBezTo>
                <a:cubicBezTo>
                  <a:pt x="20307" y="16730"/>
                  <a:pt x="20314" y="16728"/>
                  <a:pt x="20321" y="16728"/>
                </a:cubicBezTo>
                <a:cubicBezTo>
                  <a:pt x="20349" y="16728"/>
                  <a:pt x="20392" y="16692"/>
                  <a:pt x="20416" y="16649"/>
                </a:cubicBezTo>
                <a:cubicBezTo>
                  <a:pt x="20420" y="16641"/>
                  <a:pt x="20426" y="16632"/>
                  <a:pt x="20434" y="16626"/>
                </a:cubicBezTo>
                <a:cubicBezTo>
                  <a:pt x="20442" y="16618"/>
                  <a:pt x="20456" y="16612"/>
                  <a:pt x="20471" y="16606"/>
                </a:cubicBezTo>
                <a:cubicBezTo>
                  <a:pt x="20493" y="16597"/>
                  <a:pt x="20521" y="16589"/>
                  <a:pt x="20562" y="16584"/>
                </a:cubicBezTo>
                <a:cubicBezTo>
                  <a:pt x="20652" y="16572"/>
                  <a:pt x="20796" y="16569"/>
                  <a:pt x="21025" y="16569"/>
                </a:cubicBezTo>
                <a:cubicBezTo>
                  <a:pt x="21152" y="16569"/>
                  <a:pt x="21256" y="16566"/>
                  <a:pt x="21338" y="16562"/>
                </a:cubicBezTo>
                <a:cubicBezTo>
                  <a:pt x="21412" y="16558"/>
                  <a:pt x="21462" y="16551"/>
                  <a:pt x="21503" y="16542"/>
                </a:cubicBezTo>
                <a:cubicBezTo>
                  <a:pt x="21530" y="16537"/>
                  <a:pt x="21556" y="16531"/>
                  <a:pt x="21570" y="16523"/>
                </a:cubicBezTo>
                <a:cubicBezTo>
                  <a:pt x="21580" y="16517"/>
                  <a:pt x="21585" y="16510"/>
                  <a:pt x="21588" y="16503"/>
                </a:cubicBezTo>
                <a:cubicBezTo>
                  <a:pt x="21589" y="16501"/>
                  <a:pt x="21589" y="16498"/>
                  <a:pt x="21589" y="16496"/>
                </a:cubicBezTo>
                <a:cubicBezTo>
                  <a:pt x="21590" y="16490"/>
                  <a:pt x="21589" y="16483"/>
                  <a:pt x="21586" y="16476"/>
                </a:cubicBezTo>
                <a:cubicBezTo>
                  <a:pt x="21585" y="16474"/>
                  <a:pt x="21584" y="16472"/>
                  <a:pt x="21583" y="16470"/>
                </a:cubicBezTo>
                <a:cubicBezTo>
                  <a:pt x="21577" y="16460"/>
                  <a:pt x="21569" y="16449"/>
                  <a:pt x="21557" y="16438"/>
                </a:cubicBezTo>
                <a:cubicBezTo>
                  <a:pt x="21551" y="16433"/>
                  <a:pt x="21547" y="16377"/>
                  <a:pt x="21543" y="16284"/>
                </a:cubicBezTo>
                <a:cubicBezTo>
                  <a:pt x="21543" y="16284"/>
                  <a:pt x="21543" y="16284"/>
                  <a:pt x="21543" y="16284"/>
                </a:cubicBezTo>
                <a:cubicBezTo>
                  <a:pt x="21538" y="16190"/>
                  <a:pt x="21535" y="16060"/>
                  <a:pt x="21532" y="15904"/>
                </a:cubicBezTo>
                <a:cubicBezTo>
                  <a:pt x="21532" y="15903"/>
                  <a:pt x="21532" y="15903"/>
                  <a:pt x="21532" y="15903"/>
                </a:cubicBezTo>
                <a:cubicBezTo>
                  <a:pt x="21526" y="15541"/>
                  <a:pt x="21524" y="15061"/>
                  <a:pt x="21525" y="14586"/>
                </a:cubicBezTo>
                <a:cubicBezTo>
                  <a:pt x="21525" y="14253"/>
                  <a:pt x="21527" y="13950"/>
                  <a:pt x="21531" y="13689"/>
                </a:cubicBezTo>
                <a:cubicBezTo>
                  <a:pt x="21534" y="13508"/>
                  <a:pt x="21537" y="13345"/>
                  <a:pt x="21541" y="13241"/>
                </a:cubicBezTo>
                <a:cubicBezTo>
                  <a:pt x="21545" y="13148"/>
                  <a:pt x="21551" y="13093"/>
                  <a:pt x="21556" y="13088"/>
                </a:cubicBezTo>
                <a:cubicBezTo>
                  <a:pt x="21562" y="13083"/>
                  <a:pt x="21566" y="13067"/>
                  <a:pt x="21570" y="13046"/>
                </a:cubicBezTo>
                <a:cubicBezTo>
                  <a:pt x="21575" y="13019"/>
                  <a:pt x="21578" y="12977"/>
                  <a:pt x="21581" y="12933"/>
                </a:cubicBezTo>
                <a:cubicBezTo>
                  <a:pt x="21585" y="12875"/>
                  <a:pt x="21588" y="12808"/>
                  <a:pt x="21588" y="12738"/>
                </a:cubicBezTo>
                <a:cubicBezTo>
                  <a:pt x="21588" y="12735"/>
                  <a:pt x="21588" y="12732"/>
                  <a:pt x="21588" y="12728"/>
                </a:cubicBezTo>
                <a:cubicBezTo>
                  <a:pt x="21588" y="12724"/>
                  <a:pt x="21588" y="12721"/>
                  <a:pt x="21588" y="12717"/>
                </a:cubicBezTo>
                <a:cubicBezTo>
                  <a:pt x="21588" y="12717"/>
                  <a:pt x="21588" y="12717"/>
                  <a:pt x="21588" y="12716"/>
                </a:cubicBezTo>
                <a:cubicBezTo>
                  <a:pt x="21588" y="12629"/>
                  <a:pt x="21585" y="12542"/>
                  <a:pt x="21579" y="12473"/>
                </a:cubicBezTo>
                <a:cubicBezTo>
                  <a:pt x="21573" y="12405"/>
                  <a:pt x="21565" y="12356"/>
                  <a:pt x="21554" y="12345"/>
                </a:cubicBezTo>
                <a:cubicBezTo>
                  <a:pt x="21548" y="12340"/>
                  <a:pt x="21543" y="12333"/>
                  <a:pt x="21540" y="12325"/>
                </a:cubicBezTo>
                <a:cubicBezTo>
                  <a:pt x="21537" y="12315"/>
                  <a:pt x="21536" y="12301"/>
                  <a:pt x="21537" y="12287"/>
                </a:cubicBezTo>
                <a:cubicBezTo>
                  <a:pt x="21538" y="12267"/>
                  <a:pt x="21543" y="12243"/>
                  <a:pt x="21554" y="12214"/>
                </a:cubicBezTo>
                <a:cubicBezTo>
                  <a:pt x="21598" y="12089"/>
                  <a:pt x="21599" y="12038"/>
                  <a:pt x="21556" y="12078"/>
                </a:cubicBezTo>
                <a:cubicBezTo>
                  <a:pt x="21538" y="12094"/>
                  <a:pt x="21513" y="12084"/>
                  <a:pt x="21501" y="12055"/>
                </a:cubicBezTo>
                <a:cubicBezTo>
                  <a:pt x="21494" y="12037"/>
                  <a:pt x="21355" y="12024"/>
                  <a:pt x="21094" y="12014"/>
                </a:cubicBezTo>
                <a:cubicBezTo>
                  <a:pt x="21094" y="12014"/>
                  <a:pt x="21093" y="12014"/>
                  <a:pt x="21093" y="12014"/>
                </a:cubicBezTo>
                <a:cubicBezTo>
                  <a:pt x="20832" y="12005"/>
                  <a:pt x="20449" y="12000"/>
                  <a:pt x="19951" y="12000"/>
                </a:cubicBezTo>
                <a:lnTo>
                  <a:pt x="18423" y="12000"/>
                </a:lnTo>
                <a:lnTo>
                  <a:pt x="18389" y="11867"/>
                </a:lnTo>
                <a:cubicBezTo>
                  <a:pt x="18374" y="11808"/>
                  <a:pt x="18363" y="11777"/>
                  <a:pt x="18349" y="11767"/>
                </a:cubicBezTo>
                <a:cubicBezTo>
                  <a:pt x="18334" y="11758"/>
                  <a:pt x="18316" y="11770"/>
                  <a:pt x="18285" y="11799"/>
                </a:cubicBezTo>
                <a:cubicBezTo>
                  <a:pt x="18275" y="11808"/>
                  <a:pt x="18265" y="11820"/>
                  <a:pt x="18256" y="11833"/>
                </a:cubicBezTo>
                <a:cubicBezTo>
                  <a:pt x="18253" y="11837"/>
                  <a:pt x="18251" y="11842"/>
                  <a:pt x="18249" y="11846"/>
                </a:cubicBezTo>
                <a:cubicBezTo>
                  <a:pt x="18248" y="11848"/>
                  <a:pt x="18246" y="11851"/>
                  <a:pt x="18245" y="11853"/>
                </a:cubicBezTo>
                <a:cubicBezTo>
                  <a:pt x="18245" y="11854"/>
                  <a:pt x="18245" y="11854"/>
                  <a:pt x="18244" y="11855"/>
                </a:cubicBezTo>
                <a:cubicBezTo>
                  <a:pt x="18236" y="11869"/>
                  <a:pt x="18229" y="11885"/>
                  <a:pt x="18223" y="11901"/>
                </a:cubicBezTo>
                <a:cubicBezTo>
                  <a:pt x="18221" y="11907"/>
                  <a:pt x="18218" y="11912"/>
                  <a:pt x="18216" y="11918"/>
                </a:cubicBezTo>
                <a:cubicBezTo>
                  <a:pt x="18210" y="11937"/>
                  <a:pt x="18205" y="11955"/>
                  <a:pt x="18204" y="11972"/>
                </a:cubicBezTo>
                <a:cubicBezTo>
                  <a:pt x="18198" y="12032"/>
                  <a:pt x="18178" y="12080"/>
                  <a:pt x="18158" y="12080"/>
                </a:cubicBezTo>
                <a:cubicBezTo>
                  <a:pt x="18153" y="12080"/>
                  <a:pt x="18149" y="12029"/>
                  <a:pt x="18144" y="11940"/>
                </a:cubicBezTo>
                <a:cubicBezTo>
                  <a:pt x="18144" y="11940"/>
                  <a:pt x="18144" y="11939"/>
                  <a:pt x="18144" y="11939"/>
                </a:cubicBezTo>
                <a:cubicBezTo>
                  <a:pt x="18140" y="11849"/>
                  <a:pt x="18136" y="11720"/>
                  <a:pt x="18132" y="11566"/>
                </a:cubicBezTo>
                <a:cubicBezTo>
                  <a:pt x="18132" y="11566"/>
                  <a:pt x="18132" y="11565"/>
                  <a:pt x="18132" y="11565"/>
                </a:cubicBezTo>
                <a:cubicBezTo>
                  <a:pt x="18124" y="11256"/>
                  <a:pt x="18118" y="10843"/>
                  <a:pt x="18113" y="10424"/>
                </a:cubicBezTo>
                <a:cubicBezTo>
                  <a:pt x="18113" y="10424"/>
                  <a:pt x="18113" y="10424"/>
                  <a:pt x="18113" y="10424"/>
                </a:cubicBezTo>
                <a:cubicBezTo>
                  <a:pt x="18109" y="10045"/>
                  <a:pt x="18108" y="9691"/>
                  <a:pt x="18108" y="9379"/>
                </a:cubicBezTo>
                <a:cubicBezTo>
                  <a:pt x="18108" y="9169"/>
                  <a:pt x="18109" y="8974"/>
                  <a:pt x="18112" y="8849"/>
                </a:cubicBezTo>
                <a:cubicBezTo>
                  <a:pt x="18115" y="8746"/>
                  <a:pt x="18118" y="8680"/>
                  <a:pt x="18123" y="8662"/>
                </a:cubicBezTo>
                <a:cubicBezTo>
                  <a:pt x="18127" y="8648"/>
                  <a:pt x="18130" y="8637"/>
                  <a:pt x="18135" y="8630"/>
                </a:cubicBezTo>
                <a:cubicBezTo>
                  <a:pt x="18139" y="8623"/>
                  <a:pt x="18142" y="8618"/>
                  <a:pt x="18147" y="8618"/>
                </a:cubicBezTo>
                <a:cubicBezTo>
                  <a:pt x="18158" y="8616"/>
                  <a:pt x="18172" y="8628"/>
                  <a:pt x="18192" y="8653"/>
                </a:cubicBezTo>
                <a:cubicBezTo>
                  <a:pt x="18221" y="8689"/>
                  <a:pt x="18323" y="8710"/>
                  <a:pt x="18432" y="8701"/>
                </a:cubicBezTo>
                <a:cubicBezTo>
                  <a:pt x="18577" y="8689"/>
                  <a:pt x="18620" y="8703"/>
                  <a:pt x="18620" y="8763"/>
                </a:cubicBezTo>
                <a:cubicBezTo>
                  <a:pt x="18620" y="8778"/>
                  <a:pt x="18625" y="8796"/>
                  <a:pt x="18633" y="8815"/>
                </a:cubicBezTo>
                <a:cubicBezTo>
                  <a:pt x="18641" y="8834"/>
                  <a:pt x="18651" y="8854"/>
                  <a:pt x="18663" y="8874"/>
                </a:cubicBezTo>
                <a:cubicBezTo>
                  <a:pt x="18671" y="8886"/>
                  <a:pt x="18677" y="8898"/>
                  <a:pt x="18685" y="8910"/>
                </a:cubicBezTo>
                <a:cubicBezTo>
                  <a:pt x="18696" y="8924"/>
                  <a:pt x="18707" y="8935"/>
                  <a:pt x="18719" y="8947"/>
                </a:cubicBezTo>
                <a:cubicBezTo>
                  <a:pt x="18723" y="8951"/>
                  <a:pt x="18726" y="8957"/>
                  <a:pt x="18730" y="8961"/>
                </a:cubicBezTo>
                <a:cubicBezTo>
                  <a:pt x="18734" y="8965"/>
                  <a:pt x="18738" y="8970"/>
                  <a:pt x="18742" y="8973"/>
                </a:cubicBezTo>
                <a:cubicBezTo>
                  <a:pt x="18742" y="8973"/>
                  <a:pt x="18743" y="8973"/>
                  <a:pt x="18743" y="8973"/>
                </a:cubicBezTo>
                <a:cubicBezTo>
                  <a:pt x="18762" y="8989"/>
                  <a:pt x="18780" y="8999"/>
                  <a:pt x="18794" y="8999"/>
                </a:cubicBezTo>
                <a:cubicBezTo>
                  <a:pt x="18799" y="8999"/>
                  <a:pt x="18803" y="9003"/>
                  <a:pt x="18808" y="9008"/>
                </a:cubicBezTo>
                <a:cubicBezTo>
                  <a:pt x="18809" y="9008"/>
                  <a:pt x="18809" y="9008"/>
                  <a:pt x="18809" y="9008"/>
                </a:cubicBezTo>
                <a:cubicBezTo>
                  <a:pt x="18814" y="9014"/>
                  <a:pt x="18820" y="9021"/>
                  <a:pt x="18825" y="9031"/>
                </a:cubicBezTo>
                <a:cubicBezTo>
                  <a:pt x="18836" y="9050"/>
                  <a:pt x="18847" y="9077"/>
                  <a:pt x="18854" y="9106"/>
                </a:cubicBezTo>
                <a:cubicBezTo>
                  <a:pt x="18862" y="9136"/>
                  <a:pt x="18869" y="9156"/>
                  <a:pt x="18875" y="9167"/>
                </a:cubicBezTo>
                <a:cubicBezTo>
                  <a:pt x="18878" y="9172"/>
                  <a:pt x="18880" y="9175"/>
                  <a:pt x="18881" y="9175"/>
                </a:cubicBezTo>
                <a:cubicBezTo>
                  <a:pt x="18883" y="9175"/>
                  <a:pt x="18884" y="9172"/>
                  <a:pt x="18884" y="9166"/>
                </a:cubicBezTo>
                <a:cubicBezTo>
                  <a:pt x="18886" y="9141"/>
                  <a:pt x="18910" y="9149"/>
                  <a:pt x="18939" y="9185"/>
                </a:cubicBezTo>
                <a:cubicBezTo>
                  <a:pt x="18954" y="9203"/>
                  <a:pt x="18966" y="9225"/>
                  <a:pt x="18972" y="9244"/>
                </a:cubicBezTo>
                <a:cubicBezTo>
                  <a:pt x="18979" y="9264"/>
                  <a:pt x="18981" y="9282"/>
                  <a:pt x="18976" y="9293"/>
                </a:cubicBezTo>
                <a:cubicBezTo>
                  <a:pt x="18973" y="9300"/>
                  <a:pt x="18974" y="9311"/>
                  <a:pt x="18978" y="9326"/>
                </a:cubicBezTo>
                <a:cubicBezTo>
                  <a:pt x="18979" y="9331"/>
                  <a:pt x="18981" y="9339"/>
                  <a:pt x="18983" y="9345"/>
                </a:cubicBezTo>
                <a:cubicBezTo>
                  <a:pt x="18986" y="9354"/>
                  <a:pt x="18989" y="9363"/>
                  <a:pt x="18993" y="9374"/>
                </a:cubicBezTo>
                <a:cubicBezTo>
                  <a:pt x="18999" y="9388"/>
                  <a:pt x="19010" y="9406"/>
                  <a:pt x="19017" y="9422"/>
                </a:cubicBezTo>
                <a:cubicBezTo>
                  <a:pt x="19032" y="9452"/>
                  <a:pt x="19047" y="9482"/>
                  <a:pt x="19066" y="9514"/>
                </a:cubicBezTo>
                <a:cubicBezTo>
                  <a:pt x="19073" y="9527"/>
                  <a:pt x="19082" y="9538"/>
                  <a:pt x="19090" y="9550"/>
                </a:cubicBezTo>
                <a:cubicBezTo>
                  <a:pt x="19110" y="9582"/>
                  <a:pt x="19129" y="9612"/>
                  <a:pt x="19149" y="9637"/>
                </a:cubicBezTo>
                <a:cubicBezTo>
                  <a:pt x="19167" y="9660"/>
                  <a:pt x="19185" y="9682"/>
                  <a:pt x="19199" y="9695"/>
                </a:cubicBezTo>
                <a:cubicBezTo>
                  <a:pt x="19200" y="9696"/>
                  <a:pt x="19202" y="9700"/>
                  <a:pt x="19203" y="9701"/>
                </a:cubicBezTo>
                <a:cubicBezTo>
                  <a:pt x="19203" y="9701"/>
                  <a:pt x="19203" y="9701"/>
                  <a:pt x="19204" y="9701"/>
                </a:cubicBezTo>
                <a:cubicBezTo>
                  <a:pt x="19215" y="9711"/>
                  <a:pt x="19225" y="9717"/>
                  <a:pt x="19232" y="9717"/>
                </a:cubicBezTo>
                <a:cubicBezTo>
                  <a:pt x="19246" y="9717"/>
                  <a:pt x="19259" y="9725"/>
                  <a:pt x="19272" y="9739"/>
                </a:cubicBezTo>
                <a:cubicBezTo>
                  <a:pt x="19284" y="9753"/>
                  <a:pt x="19294" y="9771"/>
                  <a:pt x="19299" y="9792"/>
                </a:cubicBezTo>
                <a:cubicBezTo>
                  <a:pt x="19310" y="9833"/>
                  <a:pt x="19350" y="9878"/>
                  <a:pt x="19387" y="9893"/>
                </a:cubicBezTo>
                <a:cubicBezTo>
                  <a:pt x="19398" y="9897"/>
                  <a:pt x="19407" y="9902"/>
                  <a:pt x="19414" y="9909"/>
                </a:cubicBezTo>
                <a:cubicBezTo>
                  <a:pt x="19425" y="9919"/>
                  <a:pt x="19431" y="9930"/>
                  <a:pt x="19435" y="9944"/>
                </a:cubicBezTo>
                <a:cubicBezTo>
                  <a:pt x="19436" y="9947"/>
                  <a:pt x="19437" y="9950"/>
                  <a:pt x="19437" y="9953"/>
                </a:cubicBezTo>
                <a:cubicBezTo>
                  <a:pt x="19440" y="9967"/>
                  <a:pt x="19440" y="9981"/>
                  <a:pt x="19436" y="9997"/>
                </a:cubicBezTo>
                <a:cubicBezTo>
                  <a:pt x="19431" y="10019"/>
                  <a:pt x="19432" y="10042"/>
                  <a:pt x="19438" y="10062"/>
                </a:cubicBezTo>
                <a:cubicBezTo>
                  <a:pt x="19442" y="10072"/>
                  <a:pt x="19446" y="10081"/>
                  <a:pt x="19452" y="10088"/>
                </a:cubicBezTo>
                <a:cubicBezTo>
                  <a:pt x="19457" y="10096"/>
                  <a:pt x="19464" y="10102"/>
                  <a:pt x="19471" y="10107"/>
                </a:cubicBezTo>
                <a:cubicBezTo>
                  <a:pt x="19515" y="10132"/>
                  <a:pt x="19527" y="10228"/>
                  <a:pt x="19527" y="10570"/>
                </a:cubicBezTo>
                <a:cubicBezTo>
                  <a:pt x="19527" y="10922"/>
                  <a:pt x="19513" y="11030"/>
                  <a:pt x="19453" y="11156"/>
                </a:cubicBezTo>
                <a:cubicBezTo>
                  <a:pt x="19412" y="11241"/>
                  <a:pt x="19364" y="11298"/>
                  <a:pt x="19346" y="11281"/>
                </a:cubicBezTo>
                <a:cubicBezTo>
                  <a:pt x="19340" y="11275"/>
                  <a:pt x="19334" y="11272"/>
                  <a:pt x="19330" y="11272"/>
                </a:cubicBezTo>
                <a:cubicBezTo>
                  <a:pt x="19325" y="11272"/>
                  <a:pt x="19322" y="11274"/>
                  <a:pt x="19319" y="11279"/>
                </a:cubicBezTo>
                <a:cubicBezTo>
                  <a:pt x="19319" y="11280"/>
                  <a:pt x="19319" y="11280"/>
                  <a:pt x="19319" y="11281"/>
                </a:cubicBezTo>
                <a:cubicBezTo>
                  <a:pt x="19315" y="11289"/>
                  <a:pt x="19316" y="11306"/>
                  <a:pt x="19317" y="11323"/>
                </a:cubicBezTo>
                <a:cubicBezTo>
                  <a:pt x="19317" y="11331"/>
                  <a:pt x="19317" y="11339"/>
                  <a:pt x="19319" y="11349"/>
                </a:cubicBezTo>
                <a:cubicBezTo>
                  <a:pt x="19321" y="11369"/>
                  <a:pt x="19326" y="11394"/>
                  <a:pt x="19332" y="11420"/>
                </a:cubicBezTo>
                <a:cubicBezTo>
                  <a:pt x="19335" y="11432"/>
                  <a:pt x="19336" y="11441"/>
                  <a:pt x="19339" y="11453"/>
                </a:cubicBezTo>
                <a:cubicBezTo>
                  <a:pt x="19350" y="11493"/>
                  <a:pt x="19363" y="11538"/>
                  <a:pt x="19379" y="11586"/>
                </a:cubicBezTo>
                <a:cubicBezTo>
                  <a:pt x="19404" y="11658"/>
                  <a:pt x="19423" y="11702"/>
                  <a:pt x="19441" y="11725"/>
                </a:cubicBezTo>
                <a:cubicBezTo>
                  <a:pt x="19459" y="11747"/>
                  <a:pt x="19476" y="11748"/>
                  <a:pt x="19495" y="11730"/>
                </a:cubicBezTo>
                <a:cubicBezTo>
                  <a:pt x="19508" y="11717"/>
                  <a:pt x="19544" y="11709"/>
                  <a:pt x="19590" y="11706"/>
                </a:cubicBezTo>
                <a:cubicBezTo>
                  <a:pt x="19590" y="11706"/>
                  <a:pt x="19590" y="11706"/>
                  <a:pt x="19590" y="11706"/>
                </a:cubicBezTo>
                <a:cubicBezTo>
                  <a:pt x="19637" y="11704"/>
                  <a:pt x="19693" y="11707"/>
                  <a:pt x="19749" y="11716"/>
                </a:cubicBezTo>
                <a:cubicBezTo>
                  <a:pt x="19938" y="11747"/>
                  <a:pt x="19953" y="11741"/>
                  <a:pt x="19953" y="11642"/>
                </a:cubicBezTo>
                <a:cubicBezTo>
                  <a:pt x="19953" y="11611"/>
                  <a:pt x="19946" y="11580"/>
                  <a:pt x="19933" y="11556"/>
                </a:cubicBezTo>
                <a:cubicBezTo>
                  <a:pt x="19921" y="11532"/>
                  <a:pt x="19902" y="11515"/>
                  <a:pt x="19881" y="11506"/>
                </a:cubicBezTo>
                <a:cubicBezTo>
                  <a:pt x="19823" y="11484"/>
                  <a:pt x="19813" y="11451"/>
                  <a:pt x="19832" y="11339"/>
                </a:cubicBezTo>
                <a:cubicBezTo>
                  <a:pt x="19836" y="11314"/>
                  <a:pt x="19839" y="11292"/>
                  <a:pt x="19839" y="11272"/>
                </a:cubicBezTo>
                <a:cubicBezTo>
                  <a:pt x="19839" y="11271"/>
                  <a:pt x="19839" y="11269"/>
                  <a:pt x="19839" y="11268"/>
                </a:cubicBezTo>
                <a:cubicBezTo>
                  <a:pt x="19840" y="11249"/>
                  <a:pt x="19839" y="11232"/>
                  <a:pt x="19836" y="11217"/>
                </a:cubicBezTo>
                <a:cubicBezTo>
                  <a:pt x="19834" y="11200"/>
                  <a:pt x="19829" y="11186"/>
                  <a:pt x="19823" y="11172"/>
                </a:cubicBezTo>
                <a:cubicBezTo>
                  <a:pt x="19817" y="11158"/>
                  <a:pt x="19809" y="11146"/>
                  <a:pt x="19799" y="11135"/>
                </a:cubicBezTo>
                <a:cubicBezTo>
                  <a:pt x="19789" y="11123"/>
                  <a:pt x="19779" y="11105"/>
                  <a:pt x="19772" y="11078"/>
                </a:cubicBezTo>
                <a:cubicBezTo>
                  <a:pt x="19772" y="11078"/>
                  <a:pt x="19772" y="11077"/>
                  <a:pt x="19772" y="11077"/>
                </a:cubicBezTo>
                <a:cubicBezTo>
                  <a:pt x="19764" y="11050"/>
                  <a:pt x="19758" y="11015"/>
                  <a:pt x="19753" y="10967"/>
                </a:cubicBezTo>
                <a:cubicBezTo>
                  <a:pt x="19743" y="10870"/>
                  <a:pt x="19739" y="10724"/>
                  <a:pt x="19735" y="10501"/>
                </a:cubicBezTo>
                <a:cubicBezTo>
                  <a:pt x="19733" y="10323"/>
                  <a:pt x="19727" y="10189"/>
                  <a:pt x="19720" y="10093"/>
                </a:cubicBezTo>
                <a:cubicBezTo>
                  <a:pt x="19718" y="10076"/>
                  <a:pt x="19717" y="10062"/>
                  <a:pt x="19716" y="10048"/>
                </a:cubicBezTo>
                <a:cubicBezTo>
                  <a:pt x="19713" y="10023"/>
                  <a:pt x="19710" y="10000"/>
                  <a:pt x="19707" y="9983"/>
                </a:cubicBezTo>
                <a:cubicBezTo>
                  <a:pt x="19704" y="9965"/>
                  <a:pt x="19701" y="9947"/>
                  <a:pt x="19697" y="9939"/>
                </a:cubicBezTo>
                <a:cubicBezTo>
                  <a:pt x="19694" y="9933"/>
                  <a:pt x="19691" y="9929"/>
                  <a:pt x="19688" y="9929"/>
                </a:cubicBezTo>
                <a:cubicBezTo>
                  <a:pt x="19677" y="9929"/>
                  <a:pt x="19610" y="9843"/>
                  <a:pt x="19510" y="9703"/>
                </a:cubicBezTo>
                <a:cubicBezTo>
                  <a:pt x="19410" y="9563"/>
                  <a:pt x="19278" y="9371"/>
                  <a:pt x="19137" y="9159"/>
                </a:cubicBezTo>
                <a:cubicBezTo>
                  <a:pt x="19015" y="8976"/>
                  <a:pt x="18922" y="8837"/>
                  <a:pt x="18848" y="8730"/>
                </a:cubicBezTo>
                <a:cubicBezTo>
                  <a:pt x="18775" y="8623"/>
                  <a:pt x="18721" y="8550"/>
                  <a:pt x="18678" y="8499"/>
                </a:cubicBezTo>
                <a:cubicBezTo>
                  <a:pt x="18635" y="8449"/>
                  <a:pt x="18602" y="8420"/>
                  <a:pt x="18572" y="8404"/>
                </a:cubicBezTo>
                <a:cubicBezTo>
                  <a:pt x="18558" y="8397"/>
                  <a:pt x="18543" y="8392"/>
                  <a:pt x="18528" y="8389"/>
                </a:cubicBezTo>
                <a:cubicBezTo>
                  <a:pt x="18528" y="8389"/>
                  <a:pt x="18528" y="8389"/>
                  <a:pt x="18528" y="8389"/>
                </a:cubicBezTo>
                <a:cubicBezTo>
                  <a:pt x="18513" y="8387"/>
                  <a:pt x="18497" y="8385"/>
                  <a:pt x="18480" y="8384"/>
                </a:cubicBezTo>
                <a:cubicBezTo>
                  <a:pt x="18401" y="8381"/>
                  <a:pt x="18288" y="8376"/>
                  <a:pt x="18230" y="8371"/>
                </a:cubicBezTo>
                <a:lnTo>
                  <a:pt x="18123" y="8363"/>
                </a:lnTo>
                <a:lnTo>
                  <a:pt x="18112" y="7817"/>
                </a:lnTo>
                <a:cubicBezTo>
                  <a:pt x="18108" y="7590"/>
                  <a:pt x="18108" y="7452"/>
                  <a:pt x="18115" y="7368"/>
                </a:cubicBezTo>
                <a:cubicBezTo>
                  <a:pt x="18118" y="7330"/>
                  <a:pt x="18123" y="7306"/>
                  <a:pt x="18129" y="7286"/>
                </a:cubicBezTo>
                <a:cubicBezTo>
                  <a:pt x="18132" y="7274"/>
                  <a:pt x="18137" y="7263"/>
                  <a:pt x="18142" y="7256"/>
                </a:cubicBezTo>
                <a:cubicBezTo>
                  <a:pt x="18142" y="7255"/>
                  <a:pt x="18142" y="7254"/>
                  <a:pt x="18142" y="7254"/>
                </a:cubicBezTo>
                <a:cubicBezTo>
                  <a:pt x="18147" y="7248"/>
                  <a:pt x="18151" y="7243"/>
                  <a:pt x="18157" y="7240"/>
                </a:cubicBezTo>
                <a:cubicBezTo>
                  <a:pt x="18168" y="7234"/>
                  <a:pt x="18176" y="7228"/>
                  <a:pt x="18182" y="7221"/>
                </a:cubicBezTo>
                <a:cubicBezTo>
                  <a:pt x="18194" y="7208"/>
                  <a:pt x="18196" y="7192"/>
                  <a:pt x="18190" y="7171"/>
                </a:cubicBezTo>
                <a:cubicBezTo>
                  <a:pt x="18186" y="7161"/>
                  <a:pt x="18180" y="7149"/>
                  <a:pt x="18173" y="7135"/>
                </a:cubicBezTo>
                <a:cubicBezTo>
                  <a:pt x="18165" y="7121"/>
                  <a:pt x="18160" y="7109"/>
                  <a:pt x="18157" y="7098"/>
                </a:cubicBezTo>
                <a:cubicBezTo>
                  <a:pt x="18157" y="7097"/>
                  <a:pt x="18157" y="7097"/>
                  <a:pt x="18157" y="7097"/>
                </a:cubicBezTo>
                <a:cubicBezTo>
                  <a:pt x="18155" y="7086"/>
                  <a:pt x="18156" y="7076"/>
                  <a:pt x="18160" y="7067"/>
                </a:cubicBezTo>
                <a:cubicBezTo>
                  <a:pt x="18163" y="7062"/>
                  <a:pt x="18169" y="7057"/>
                  <a:pt x="18173" y="7051"/>
                </a:cubicBezTo>
                <a:cubicBezTo>
                  <a:pt x="18185" y="7038"/>
                  <a:pt x="18201" y="7025"/>
                  <a:pt x="18228" y="7009"/>
                </a:cubicBezTo>
                <a:cubicBezTo>
                  <a:pt x="18255" y="6994"/>
                  <a:pt x="18279" y="6984"/>
                  <a:pt x="18300" y="6980"/>
                </a:cubicBezTo>
                <a:cubicBezTo>
                  <a:pt x="18318" y="6977"/>
                  <a:pt x="18334" y="6979"/>
                  <a:pt x="18346" y="6984"/>
                </a:cubicBezTo>
                <a:cubicBezTo>
                  <a:pt x="18354" y="6987"/>
                  <a:pt x="18362" y="6992"/>
                  <a:pt x="18367" y="6999"/>
                </a:cubicBezTo>
                <a:cubicBezTo>
                  <a:pt x="18372" y="7006"/>
                  <a:pt x="18375" y="7017"/>
                  <a:pt x="18375" y="7028"/>
                </a:cubicBezTo>
                <a:cubicBezTo>
                  <a:pt x="18375" y="7031"/>
                  <a:pt x="18375" y="7033"/>
                  <a:pt x="18375" y="7035"/>
                </a:cubicBezTo>
                <a:cubicBezTo>
                  <a:pt x="18375" y="7048"/>
                  <a:pt x="18372" y="7062"/>
                  <a:pt x="18366" y="7078"/>
                </a:cubicBezTo>
                <a:cubicBezTo>
                  <a:pt x="18362" y="7087"/>
                  <a:pt x="18362" y="7092"/>
                  <a:pt x="18363" y="7094"/>
                </a:cubicBezTo>
                <a:cubicBezTo>
                  <a:pt x="18364" y="7097"/>
                  <a:pt x="18366" y="7096"/>
                  <a:pt x="18371" y="7092"/>
                </a:cubicBezTo>
                <a:cubicBezTo>
                  <a:pt x="18381" y="7085"/>
                  <a:pt x="18397" y="7068"/>
                  <a:pt x="18419" y="7040"/>
                </a:cubicBezTo>
                <a:cubicBezTo>
                  <a:pt x="18476" y="6965"/>
                  <a:pt x="18545" y="6940"/>
                  <a:pt x="18683" y="6946"/>
                </a:cubicBezTo>
                <a:cubicBezTo>
                  <a:pt x="18751" y="6949"/>
                  <a:pt x="18790" y="6947"/>
                  <a:pt x="18810" y="6941"/>
                </a:cubicBezTo>
                <a:cubicBezTo>
                  <a:pt x="18813" y="6940"/>
                  <a:pt x="18816" y="6939"/>
                  <a:pt x="18818" y="6938"/>
                </a:cubicBezTo>
                <a:cubicBezTo>
                  <a:pt x="18824" y="6935"/>
                  <a:pt x="18828" y="6931"/>
                  <a:pt x="18827" y="6926"/>
                </a:cubicBezTo>
                <a:cubicBezTo>
                  <a:pt x="18827" y="6925"/>
                  <a:pt x="18827" y="6925"/>
                  <a:pt x="18827" y="6924"/>
                </a:cubicBezTo>
                <a:cubicBezTo>
                  <a:pt x="18825" y="6917"/>
                  <a:pt x="18818" y="6908"/>
                  <a:pt x="18806" y="6898"/>
                </a:cubicBezTo>
                <a:cubicBezTo>
                  <a:pt x="18793" y="6886"/>
                  <a:pt x="18785" y="6877"/>
                  <a:pt x="18778" y="6867"/>
                </a:cubicBezTo>
                <a:cubicBezTo>
                  <a:pt x="18776" y="6864"/>
                  <a:pt x="18775" y="6860"/>
                  <a:pt x="18773" y="6857"/>
                </a:cubicBezTo>
                <a:cubicBezTo>
                  <a:pt x="18770" y="6850"/>
                  <a:pt x="18768" y="6841"/>
                  <a:pt x="18769" y="6832"/>
                </a:cubicBezTo>
                <a:cubicBezTo>
                  <a:pt x="18769" y="6827"/>
                  <a:pt x="18769" y="6822"/>
                  <a:pt x="18770" y="6817"/>
                </a:cubicBezTo>
                <a:cubicBezTo>
                  <a:pt x="18773" y="6802"/>
                  <a:pt x="18777" y="6785"/>
                  <a:pt x="18787" y="6763"/>
                </a:cubicBezTo>
                <a:cubicBezTo>
                  <a:pt x="18799" y="6737"/>
                  <a:pt x="18815" y="6704"/>
                  <a:pt x="18837" y="6662"/>
                </a:cubicBezTo>
                <a:cubicBezTo>
                  <a:pt x="18862" y="6613"/>
                  <a:pt x="18883" y="6563"/>
                  <a:pt x="18896" y="6521"/>
                </a:cubicBezTo>
                <a:cubicBezTo>
                  <a:pt x="18909" y="6480"/>
                  <a:pt x="18915" y="6447"/>
                  <a:pt x="18909" y="6434"/>
                </a:cubicBezTo>
                <a:cubicBezTo>
                  <a:pt x="18904" y="6421"/>
                  <a:pt x="18911" y="6393"/>
                  <a:pt x="18926" y="6357"/>
                </a:cubicBezTo>
                <a:cubicBezTo>
                  <a:pt x="18942" y="6321"/>
                  <a:pt x="18966" y="6277"/>
                  <a:pt x="18995" y="6236"/>
                </a:cubicBezTo>
                <a:cubicBezTo>
                  <a:pt x="19024" y="6195"/>
                  <a:pt x="19050" y="6162"/>
                  <a:pt x="19069" y="6143"/>
                </a:cubicBezTo>
                <a:cubicBezTo>
                  <a:pt x="19088" y="6124"/>
                  <a:pt x="19100" y="6118"/>
                  <a:pt x="19100" y="6130"/>
                </a:cubicBezTo>
                <a:cubicBezTo>
                  <a:pt x="19100" y="6142"/>
                  <a:pt x="19110" y="6137"/>
                  <a:pt x="19127" y="6118"/>
                </a:cubicBezTo>
                <a:cubicBezTo>
                  <a:pt x="19143" y="6100"/>
                  <a:pt x="19166" y="6067"/>
                  <a:pt x="19191" y="6027"/>
                </a:cubicBezTo>
                <a:cubicBezTo>
                  <a:pt x="19247" y="5938"/>
                  <a:pt x="19278" y="5833"/>
                  <a:pt x="19271" y="5759"/>
                </a:cubicBezTo>
                <a:cubicBezTo>
                  <a:pt x="19270" y="5742"/>
                  <a:pt x="19271" y="5720"/>
                  <a:pt x="19273" y="5697"/>
                </a:cubicBezTo>
                <a:cubicBezTo>
                  <a:pt x="19279" y="5651"/>
                  <a:pt x="19293" y="5596"/>
                  <a:pt x="19311" y="5545"/>
                </a:cubicBezTo>
                <a:cubicBezTo>
                  <a:pt x="19320" y="5519"/>
                  <a:pt x="19331" y="5493"/>
                  <a:pt x="19342" y="5471"/>
                </a:cubicBezTo>
                <a:cubicBezTo>
                  <a:pt x="19387" y="5380"/>
                  <a:pt x="19413" y="5279"/>
                  <a:pt x="19399" y="5247"/>
                </a:cubicBezTo>
                <a:cubicBezTo>
                  <a:pt x="19386" y="5215"/>
                  <a:pt x="19376" y="4990"/>
                  <a:pt x="19377" y="4746"/>
                </a:cubicBezTo>
                <a:cubicBezTo>
                  <a:pt x="19378" y="4463"/>
                  <a:pt x="19365" y="4307"/>
                  <a:pt x="19342" y="4314"/>
                </a:cubicBezTo>
                <a:cubicBezTo>
                  <a:pt x="19336" y="4316"/>
                  <a:pt x="19331" y="4314"/>
                  <a:pt x="19326" y="4310"/>
                </a:cubicBezTo>
                <a:cubicBezTo>
                  <a:pt x="19324" y="4309"/>
                  <a:pt x="19322" y="4307"/>
                  <a:pt x="19321" y="4305"/>
                </a:cubicBezTo>
                <a:cubicBezTo>
                  <a:pt x="19318" y="4302"/>
                  <a:pt x="19315" y="4296"/>
                  <a:pt x="19312" y="4291"/>
                </a:cubicBezTo>
                <a:cubicBezTo>
                  <a:pt x="19309" y="4286"/>
                  <a:pt x="19306" y="4277"/>
                  <a:pt x="19303" y="4269"/>
                </a:cubicBezTo>
                <a:cubicBezTo>
                  <a:pt x="19303" y="4269"/>
                  <a:pt x="19302" y="4268"/>
                  <a:pt x="19302" y="4268"/>
                </a:cubicBezTo>
                <a:cubicBezTo>
                  <a:pt x="19295" y="4250"/>
                  <a:pt x="19289" y="4230"/>
                  <a:pt x="19284" y="4205"/>
                </a:cubicBezTo>
                <a:cubicBezTo>
                  <a:pt x="19284" y="4205"/>
                  <a:pt x="19284" y="4205"/>
                  <a:pt x="19283" y="4205"/>
                </a:cubicBezTo>
                <a:cubicBezTo>
                  <a:pt x="19282" y="4196"/>
                  <a:pt x="19280" y="4189"/>
                  <a:pt x="19279" y="4180"/>
                </a:cubicBezTo>
                <a:cubicBezTo>
                  <a:pt x="19272" y="4144"/>
                  <a:pt x="19266" y="4106"/>
                  <a:pt x="19264" y="4065"/>
                </a:cubicBezTo>
                <a:cubicBezTo>
                  <a:pt x="19261" y="4020"/>
                  <a:pt x="19262" y="3974"/>
                  <a:pt x="19266" y="3933"/>
                </a:cubicBezTo>
                <a:cubicBezTo>
                  <a:pt x="19271" y="3891"/>
                  <a:pt x="19268" y="3853"/>
                  <a:pt x="19258" y="3818"/>
                </a:cubicBezTo>
                <a:cubicBezTo>
                  <a:pt x="19253" y="3801"/>
                  <a:pt x="19245" y="3785"/>
                  <a:pt x="19236" y="3770"/>
                </a:cubicBezTo>
                <a:cubicBezTo>
                  <a:pt x="19228" y="3755"/>
                  <a:pt x="19218" y="3742"/>
                  <a:pt x="19207" y="3730"/>
                </a:cubicBezTo>
                <a:cubicBezTo>
                  <a:pt x="19195" y="3717"/>
                  <a:pt x="19184" y="3704"/>
                  <a:pt x="19176" y="3690"/>
                </a:cubicBezTo>
                <a:cubicBezTo>
                  <a:pt x="19168" y="3677"/>
                  <a:pt x="19162" y="3662"/>
                  <a:pt x="19157" y="3647"/>
                </a:cubicBezTo>
                <a:cubicBezTo>
                  <a:pt x="19153" y="3632"/>
                  <a:pt x="19150" y="3618"/>
                  <a:pt x="19150" y="3603"/>
                </a:cubicBezTo>
                <a:cubicBezTo>
                  <a:pt x="19150" y="3602"/>
                  <a:pt x="19150" y="3602"/>
                  <a:pt x="19150" y="3602"/>
                </a:cubicBezTo>
                <a:cubicBezTo>
                  <a:pt x="19149" y="3586"/>
                  <a:pt x="19151" y="3570"/>
                  <a:pt x="19154" y="3553"/>
                </a:cubicBezTo>
                <a:cubicBezTo>
                  <a:pt x="19158" y="3538"/>
                  <a:pt x="19159" y="3522"/>
                  <a:pt x="19158" y="3505"/>
                </a:cubicBezTo>
                <a:cubicBezTo>
                  <a:pt x="19158" y="3505"/>
                  <a:pt x="19158" y="3504"/>
                  <a:pt x="19158" y="3504"/>
                </a:cubicBezTo>
                <a:cubicBezTo>
                  <a:pt x="19156" y="3470"/>
                  <a:pt x="19147" y="3433"/>
                  <a:pt x="19130" y="3396"/>
                </a:cubicBezTo>
                <a:cubicBezTo>
                  <a:pt x="19122" y="3378"/>
                  <a:pt x="19112" y="3360"/>
                  <a:pt x="19100" y="3342"/>
                </a:cubicBezTo>
                <a:cubicBezTo>
                  <a:pt x="19079" y="3311"/>
                  <a:pt x="19061" y="3274"/>
                  <a:pt x="19051" y="3241"/>
                </a:cubicBezTo>
                <a:cubicBezTo>
                  <a:pt x="19040" y="3208"/>
                  <a:pt x="19037" y="3178"/>
                  <a:pt x="19042" y="3159"/>
                </a:cubicBezTo>
                <a:cubicBezTo>
                  <a:pt x="19044" y="3148"/>
                  <a:pt x="19045" y="3139"/>
                  <a:pt x="19043" y="3129"/>
                </a:cubicBezTo>
                <a:cubicBezTo>
                  <a:pt x="19042" y="3119"/>
                  <a:pt x="19039" y="3110"/>
                  <a:pt x="19034" y="3102"/>
                </a:cubicBezTo>
                <a:cubicBezTo>
                  <a:pt x="19030" y="3093"/>
                  <a:pt x="19024" y="3084"/>
                  <a:pt x="19017" y="3078"/>
                </a:cubicBezTo>
                <a:cubicBezTo>
                  <a:pt x="19017" y="3078"/>
                  <a:pt x="19016" y="3078"/>
                  <a:pt x="19016" y="3078"/>
                </a:cubicBezTo>
                <a:cubicBezTo>
                  <a:pt x="19009" y="3071"/>
                  <a:pt x="19001" y="3065"/>
                  <a:pt x="18991" y="3061"/>
                </a:cubicBezTo>
                <a:cubicBezTo>
                  <a:pt x="18980" y="3057"/>
                  <a:pt x="18970" y="3051"/>
                  <a:pt x="18962" y="3044"/>
                </a:cubicBezTo>
                <a:cubicBezTo>
                  <a:pt x="18955" y="3038"/>
                  <a:pt x="18949" y="3029"/>
                  <a:pt x="18945" y="3020"/>
                </a:cubicBezTo>
                <a:cubicBezTo>
                  <a:pt x="18937" y="3001"/>
                  <a:pt x="18937" y="2978"/>
                  <a:pt x="18944" y="2950"/>
                </a:cubicBezTo>
                <a:cubicBezTo>
                  <a:pt x="18952" y="2918"/>
                  <a:pt x="18954" y="2899"/>
                  <a:pt x="18948" y="2891"/>
                </a:cubicBezTo>
                <a:cubicBezTo>
                  <a:pt x="18942" y="2883"/>
                  <a:pt x="18929" y="2886"/>
                  <a:pt x="18907" y="2899"/>
                </a:cubicBezTo>
                <a:cubicBezTo>
                  <a:pt x="18896" y="2905"/>
                  <a:pt x="18887" y="2908"/>
                  <a:pt x="18879" y="2908"/>
                </a:cubicBezTo>
                <a:cubicBezTo>
                  <a:pt x="18871" y="2907"/>
                  <a:pt x="18863" y="2904"/>
                  <a:pt x="18857" y="2897"/>
                </a:cubicBezTo>
                <a:cubicBezTo>
                  <a:pt x="18854" y="2894"/>
                  <a:pt x="18852" y="2888"/>
                  <a:pt x="18849" y="2884"/>
                </a:cubicBezTo>
                <a:cubicBezTo>
                  <a:pt x="18840" y="2869"/>
                  <a:pt x="18833" y="2850"/>
                  <a:pt x="18827" y="2820"/>
                </a:cubicBezTo>
                <a:cubicBezTo>
                  <a:pt x="18822" y="2787"/>
                  <a:pt x="18817" y="2763"/>
                  <a:pt x="18812" y="2745"/>
                </a:cubicBezTo>
                <a:cubicBezTo>
                  <a:pt x="18807" y="2728"/>
                  <a:pt x="18801" y="2719"/>
                  <a:pt x="18794" y="2715"/>
                </a:cubicBezTo>
                <a:cubicBezTo>
                  <a:pt x="18786" y="2711"/>
                  <a:pt x="18776" y="2712"/>
                  <a:pt x="18763" y="2720"/>
                </a:cubicBezTo>
                <a:cubicBezTo>
                  <a:pt x="18749" y="2728"/>
                  <a:pt x="18732" y="2742"/>
                  <a:pt x="18709" y="2760"/>
                </a:cubicBezTo>
                <a:cubicBezTo>
                  <a:pt x="18658" y="2801"/>
                  <a:pt x="18631" y="2791"/>
                  <a:pt x="18595" y="2720"/>
                </a:cubicBezTo>
                <a:cubicBezTo>
                  <a:pt x="18570" y="2669"/>
                  <a:pt x="18525" y="2620"/>
                  <a:pt x="18496" y="2611"/>
                </a:cubicBezTo>
                <a:cubicBezTo>
                  <a:pt x="18467" y="2602"/>
                  <a:pt x="18416" y="2548"/>
                  <a:pt x="18383" y="2491"/>
                </a:cubicBezTo>
                <a:cubicBezTo>
                  <a:pt x="18373" y="2473"/>
                  <a:pt x="18362" y="2457"/>
                  <a:pt x="18349" y="2444"/>
                </a:cubicBezTo>
                <a:cubicBezTo>
                  <a:pt x="18333" y="2427"/>
                  <a:pt x="18314" y="2417"/>
                  <a:pt x="18292" y="2409"/>
                </a:cubicBezTo>
                <a:cubicBezTo>
                  <a:pt x="18289" y="2408"/>
                  <a:pt x="18285" y="2406"/>
                  <a:pt x="18281" y="2405"/>
                </a:cubicBezTo>
                <a:cubicBezTo>
                  <a:pt x="18259" y="2399"/>
                  <a:pt x="18235" y="2397"/>
                  <a:pt x="18207" y="2400"/>
                </a:cubicBezTo>
                <a:cubicBezTo>
                  <a:pt x="18162" y="2406"/>
                  <a:pt x="18131" y="2402"/>
                  <a:pt x="18107" y="2386"/>
                </a:cubicBezTo>
                <a:cubicBezTo>
                  <a:pt x="18083" y="2370"/>
                  <a:pt x="18066" y="2341"/>
                  <a:pt x="18051" y="2295"/>
                </a:cubicBezTo>
                <a:cubicBezTo>
                  <a:pt x="18028" y="2230"/>
                  <a:pt x="18003" y="2186"/>
                  <a:pt x="17994" y="2199"/>
                </a:cubicBezTo>
                <a:cubicBezTo>
                  <a:pt x="17985" y="2213"/>
                  <a:pt x="17884" y="2236"/>
                  <a:pt x="17769" y="2249"/>
                </a:cubicBezTo>
                <a:cubicBezTo>
                  <a:pt x="17716" y="2256"/>
                  <a:pt x="17666" y="2269"/>
                  <a:pt x="17623" y="2282"/>
                </a:cubicBezTo>
                <a:cubicBezTo>
                  <a:pt x="17598" y="2290"/>
                  <a:pt x="17572" y="2298"/>
                  <a:pt x="17555" y="2307"/>
                </a:cubicBezTo>
                <a:cubicBezTo>
                  <a:pt x="17540" y="2315"/>
                  <a:pt x="17529" y="2323"/>
                  <a:pt x="17524" y="2331"/>
                </a:cubicBezTo>
                <a:cubicBezTo>
                  <a:pt x="17514" y="2347"/>
                  <a:pt x="17493" y="2360"/>
                  <a:pt x="17468" y="2371"/>
                </a:cubicBezTo>
                <a:cubicBezTo>
                  <a:pt x="17442" y="2381"/>
                  <a:pt x="17412" y="2387"/>
                  <a:pt x="17384" y="2387"/>
                </a:cubicBezTo>
                <a:cubicBezTo>
                  <a:pt x="17356" y="2387"/>
                  <a:pt x="17323" y="2393"/>
                  <a:pt x="17293" y="2403"/>
                </a:cubicBezTo>
                <a:cubicBezTo>
                  <a:pt x="17262" y="2413"/>
                  <a:pt x="17234" y="2426"/>
                  <a:pt x="17216" y="2441"/>
                </a:cubicBezTo>
                <a:cubicBezTo>
                  <a:pt x="17171" y="2476"/>
                  <a:pt x="17142" y="2476"/>
                  <a:pt x="17127" y="2441"/>
                </a:cubicBezTo>
                <a:cubicBezTo>
                  <a:pt x="17122" y="2430"/>
                  <a:pt x="17117" y="2420"/>
                  <a:pt x="17111" y="2413"/>
                </a:cubicBezTo>
                <a:cubicBezTo>
                  <a:pt x="17106" y="2405"/>
                  <a:pt x="17100" y="2399"/>
                  <a:pt x="17094" y="2395"/>
                </a:cubicBezTo>
                <a:cubicBezTo>
                  <a:pt x="17093" y="2395"/>
                  <a:pt x="17093" y="2395"/>
                  <a:pt x="17093" y="2395"/>
                </a:cubicBezTo>
                <a:cubicBezTo>
                  <a:pt x="17080" y="2387"/>
                  <a:pt x="17067" y="2386"/>
                  <a:pt x="17055" y="2390"/>
                </a:cubicBezTo>
                <a:cubicBezTo>
                  <a:pt x="17043" y="2394"/>
                  <a:pt x="17033" y="2405"/>
                  <a:pt x="17026" y="2421"/>
                </a:cubicBezTo>
                <a:cubicBezTo>
                  <a:pt x="17022" y="2428"/>
                  <a:pt x="17019" y="2437"/>
                  <a:pt x="17017" y="2447"/>
                </a:cubicBezTo>
                <a:cubicBezTo>
                  <a:pt x="17015" y="2457"/>
                  <a:pt x="17015" y="2468"/>
                  <a:pt x="17016" y="2481"/>
                </a:cubicBezTo>
                <a:cubicBezTo>
                  <a:pt x="17017" y="2517"/>
                  <a:pt x="17012" y="2539"/>
                  <a:pt x="16994" y="2553"/>
                </a:cubicBezTo>
                <a:cubicBezTo>
                  <a:pt x="16977" y="2567"/>
                  <a:pt x="16949" y="2573"/>
                  <a:pt x="16905" y="2572"/>
                </a:cubicBezTo>
                <a:cubicBezTo>
                  <a:pt x="16869" y="2572"/>
                  <a:pt x="16841" y="2579"/>
                  <a:pt x="16821" y="2591"/>
                </a:cubicBezTo>
                <a:cubicBezTo>
                  <a:pt x="16811" y="2597"/>
                  <a:pt x="16803" y="2604"/>
                  <a:pt x="16798" y="2613"/>
                </a:cubicBezTo>
                <a:cubicBezTo>
                  <a:pt x="16792" y="2621"/>
                  <a:pt x="16789" y="2630"/>
                  <a:pt x="16789" y="2641"/>
                </a:cubicBezTo>
                <a:cubicBezTo>
                  <a:pt x="16789" y="2660"/>
                  <a:pt x="16784" y="2679"/>
                  <a:pt x="16775" y="2697"/>
                </a:cubicBezTo>
                <a:cubicBezTo>
                  <a:pt x="16766" y="2715"/>
                  <a:pt x="16753" y="2730"/>
                  <a:pt x="16740" y="2738"/>
                </a:cubicBezTo>
                <a:cubicBezTo>
                  <a:pt x="16712" y="2754"/>
                  <a:pt x="16681" y="2815"/>
                  <a:pt x="16670" y="2874"/>
                </a:cubicBezTo>
                <a:cubicBezTo>
                  <a:pt x="16667" y="2892"/>
                  <a:pt x="16664" y="2907"/>
                  <a:pt x="16660" y="2919"/>
                </a:cubicBezTo>
                <a:cubicBezTo>
                  <a:pt x="16654" y="2935"/>
                  <a:pt x="16646" y="2943"/>
                  <a:pt x="16638" y="2948"/>
                </a:cubicBezTo>
                <a:cubicBezTo>
                  <a:pt x="16636" y="2949"/>
                  <a:pt x="16635" y="2950"/>
                  <a:pt x="16633" y="2951"/>
                </a:cubicBezTo>
                <a:cubicBezTo>
                  <a:pt x="16624" y="2953"/>
                  <a:pt x="16615" y="2951"/>
                  <a:pt x="16605" y="2942"/>
                </a:cubicBezTo>
                <a:cubicBezTo>
                  <a:pt x="16579" y="2920"/>
                  <a:pt x="16570" y="2921"/>
                  <a:pt x="16585" y="2944"/>
                </a:cubicBezTo>
                <a:cubicBezTo>
                  <a:pt x="16589" y="2952"/>
                  <a:pt x="16593" y="2961"/>
                  <a:pt x="16594" y="2971"/>
                </a:cubicBezTo>
                <a:cubicBezTo>
                  <a:pt x="16596" y="2983"/>
                  <a:pt x="16593" y="2995"/>
                  <a:pt x="16590" y="3008"/>
                </a:cubicBezTo>
                <a:cubicBezTo>
                  <a:pt x="16587" y="3023"/>
                  <a:pt x="16582" y="3036"/>
                  <a:pt x="16574" y="3050"/>
                </a:cubicBezTo>
                <a:cubicBezTo>
                  <a:pt x="16573" y="3052"/>
                  <a:pt x="16573" y="3055"/>
                  <a:pt x="16571" y="3057"/>
                </a:cubicBezTo>
                <a:cubicBezTo>
                  <a:pt x="16567" y="3063"/>
                  <a:pt x="16560" y="3066"/>
                  <a:pt x="16555" y="3072"/>
                </a:cubicBezTo>
                <a:cubicBezTo>
                  <a:pt x="16541" y="3087"/>
                  <a:pt x="16524" y="3101"/>
                  <a:pt x="16507" y="3102"/>
                </a:cubicBezTo>
                <a:cubicBezTo>
                  <a:pt x="16499" y="3102"/>
                  <a:pt x="16492" y="3100"/>
                  <a:pt x="16484" y="3095"/>
                </a:cubicBezTo>
                <a:cubicBezTo>
                  <a:pt x="16468" y="3086"/>
                  <a:pt x="16455" y="3088"/>
                  <a:pt x="16447" y="3101"/>
                </a:cubicBezTo>
                <a:cubicBezTo>
                  <a:pt x="16442" y="3107"/>
                  <a:pt x="16439" y="3115"/>
                  <a:pt x="16437" y="3127"/>
                </a:cubicBezTo>
                <a:cubicBezTo>
                  <a:pt x="16435" y="3139"/>
                  <a:pt x="16434" y="3153"/>
                  <a:pt x="16434" y="3170"/>
                </a:cubicBezTo>
                <a:cubicBezTo>
                  <a:pt x="16434" y="3238"/>
                  <a:pt x="16425" y="3284"/>
                  <a:pt x="16409" y="3305"/>
                </a:cubicBezTo>
                <a:cubicBezTo>
                  <a:pt x="16393" y="3327"/>
                  <a:pt x="16371" y="3323"/>
                  <a:pt x="16346" y="3291"/>
                </a:cubicBezTo>
                <a:cubicBezTo>
                  <a:pt x="16338" y="3282"/>
                  <a:pt x="16332" y="3276"/>
                  <a:pt x="16327" y="3275"/>
                </a:cubicBezTo>
                <a:cubicBezTo>
                  <a:pt x="16327" y="3275"/>
                  <a:pt x="16327" y="3275"/>
                  <a:pt x="16327" y="3275"/>
                </a:cubicBezTo>
                <a:cubicBezTo>
                  <a:pt x="16323" y="3275"/>
                  <a:pt x="16320" y="3280"/>
                  <a:pt x="16318" y="3287"/>
                </a:cubicBezTo>
                <a:cubicBezTo>
                  <a:pt x="16318" y="3288"/>
                  <a:pt x="16317" y="3290"/>
                  <a:pt x="16317" y="3292"/>
                </a:cubicBezTo>
                <a:cubicBezTo>
                  <a:pt x="16313" y="3310"/>
                  <a:pt x="16314" y="3344"/>
                  <a:pt x="16320" y="3401"/>
                </a:cubicBezTo>
                <a:cubicBezTo>
                  <a:pt x="16333" y="3532"/>
                  <a:pt x="16321" y="3568"/>
                  <a:pt x="16259" y="3592"/>
                </a:cubicBezTo>
                <a:cubicBezTo>
                  <a:pt x="16209" y="3612"/>
                  <a:pt x="16194" y="3642"/>
                  <a:pt x="16215" y="3682"/>
                </a:cubicBezTo>
                <a:cubicBezTo>
                  <a:pt x="16234" y="3716"/>
                  <a:pt x="16235" y="3794"/>
                  <a:pt x="16217" y="3864"/>
                </a:cubicBezTo>
                <a:cubicBezTo>
                  <a:pt x="16210" y="3890"/>
                  <a:pt x="16204" y="3910"/>
                  <a:pt x="16198" y="3925"/>
                </a:cubicBezTo>
                <a:cubicBezTo>
                  <a:pt x="16192" y="3938"/>
                  <a:pt x="16187" y="3945"/>
                  <a:pt x="16180" y="3950"/>
                </a:cubicBezTo>
                <a:cubicBezTo>
                  <a:pt x="16178" y="3952"/>
                  <a:pt x="16175" y="3953"/>
                  <a:pt x="16173" y="3954"/>
                </a:cubicBezTo>
                <a:cubicBezTo>
                  <a:pt x="16169" y="3955"/>
                  <a:pt x="16164" y="3954"/>
                  <a:pt x="16159" y="3953"/>
                </a:cubicBezTo>
                <a:cubicBezTo>
                  <a:pt x="16146" y="3950"/>
                  <a:pt x="16132" y="3942"/>
                  <a:pt x="16110" y="3925"/>
                </a:cubicBezTo>
                <a:cubicBezTo>
                  <a:pt x="16081" y="3901"/>
                  <a:pt x="16057" y="3890"/>
                  <a:pt x="16032" y="3891"/>
                </a:cubicBezTo>
                <a:cubicBezTo>
                  <a:pt x="16007" y="3892"/>
                  <a:pt x="15981" y="3906"/>
                  <a:pt x="15948" y="3933"/>
                </a:cubicBezTo>
                <a:cubicBezTo>
                  <a:pt x="15916" y="3958"/>
                  <a:pt x="15893" y="3971"/>
                  <a:pt x="15873" y="3972"/>
                </a:cubicBezTo>
                <a:cubicBezTo>
                  <a:pt x="15853" y="3973"/>
                  <a:pt x="15838" y="3961"/>
                  <a:pt x="15823" y="3938"/>
                </a:cubicBezTo>
                <a:cubicBezTo>
                  <a:pt x="15813" y="3923"/>
                  <a:pt x="15804" y="3916"/>
                  <a:pt x="15795" y="3911"/>
                </a:cubicBezTo>
                <a:cubicBezTo>
                  <a:pt x="15793" y="3909"/>
                  <a:pt x="15791" y="3909"/>
                  <a:pt x="15789" y="3908"/>
                </a:cubicBezTo>
                <a:cubicBezTo>
                  <a:pt x="15780" y="3905"/>
                  <a:pt x="15771" y="3905"/>
                  <a:pt x="15762" y="3911"/>
                </a:cubicBezTo>
                <a:cubicBezTo>
                  <a:pt x="15762" y="3911"/>
                  <a:pt x="15762" y="3910"/>
                  <a:pt x="15762" y="3911"/>
                </a:cubicBezTo>
                <a:cubicBezTo>
                  <a:pt x="15760" y="3912"/>
                  <a:pt x="15759" y="3911"/>
                  <a:pt x="15757" y="3912"/>
                </a:cubicBezTo>
                <a:cubicBezTo>
                  <a:pt x="15749" y="3918"/>
                  <a:pt x="15741" y="3927"/>
                  <a:pt x="15732" y="3939"/>
                </a:cubicBezTo>
                <a:cubicBezTo>
                  <a:pt x="15712" y="3962"/>
                  <a:pt x="15695" y="3974"/>
                  <a:pt x="15676" y="3974"/>
                </a:cubicBezTo>
                <a:cubicBezTo>
                  <a:pt x="15667" y="3973"/>
                  <a:pt x="15657" y="3970"/>
                  <a:pt x="15646" y="3963"/>
                </a:cubicBezTo>
                <a:cubicBezTo>
                  <a:pt x="15636" y="3957"/>
                  <a:pt x="15624" y="3948"/>
                  <a:pt x="15610" y="3935"/>
                </a:cubicBezTo>
                <a:cubicBezTo>
                  <a:pt x="15582" y="3909"/>
                  <a:pt x="15562" y="3896"/>
                  <a:pt x="15543" y="3896"/>
                </a:cubicBezTo>
                <a:cubicBezTo>
                  <a:pt x="15524" y="3896"/>
                  <a:pt x="15507" y="3909"/>
                  <a:pt x="15486" y="3935"/>
                </a:cubicBezTo>
                <a:cubicBezTo>
                  <a:pt x="15445" y="3985"/>
                  <a:pt x="15417" y="3986"/>
                  <a:pt x="15369" y="3941"/>
                </a:cubicBezTo>
                <a:cubicBezTo>
                  <a:pt x="15322" y="3897"/>
                  <a:pt x="15295" y="3899"/>
                  <a:pt x="15264" y="3944"/>
                </a:cubicBezTo>
                <a:cubicBezTo>
                  <a:pt x="15233" y="3990"/>
                  <a:pt x="15206" y="3989"/>
                  <a:pt x="15153" y="3940"/>
                </a:cubicBezTo>
                <a:cubicBezTo>
                  <a:pt x="15125" y="3914"/>
                  <a:pt x="15104" y="3901"/>
                  <a:pt x="15083" y="3901"/>
                </a:cubicBezTo>
                <a:cubicBezTo>
                  <a:pt x="15062" y="3901"/>
                  <a:pt x="15041" y="3913"/>
                  <a:pt x="15014" y="3938"/>
                </a:cubicBezTo>
                <a:cubicBezTo>
                  <a:pt x="14997" y="3954"/>
                  <a:pt x="14982" y="3963"/>
                  <a:pt x="14969" y="3969"/>
                </a:cubicBezTo>
                <a:cubicBezTo>
                  <a:pt x="14966" y="3970"/>
                  <a:pt x="14963" y="3970"/>
                  <a:pt x="14960" y="3971"/>
                </a:cubicBezTo>
                <a:cubicBezTo>
                  <a:pt x="14947" y="3974"/>
                  <a:pt x="14936" y="3974"/>
                  <a:pt x="14924" y="3966"/>
                </a:cubicBezTo>
                <a:cubicBezTo>
                  <a:pt x="14915" y="3960"/>
                  <a:pt x="14906" y="3950"/>
                  <a:pt x="14896" y="3939"/>
                </a:cubicBezTo>
                <a:cubicBezTo>
                  <a:pt x="14861" y="3895"/>
                  <a:pt x="14835" y="3894"/>
                  <a:pt x="14808" y="3934"/>
                </a:cubicBezTo>
                <a:cubicBezTo>
                  <a:pt x="14798" y="3950"/>
                  <a:pt x="14783" y="3957"/>
                  <a:pt x="14766" y="3959"/>
                </a:cubicBezTo>
                <a:cubicBezTo>
                  <a:pt x="14732" y="3962"/>
                  <a:pt x="14687" y="3940"/>
                  <a:pt x="14641" y="3904"/>
                </a:cubicBezTo>
                <a:cubicBezTo>
                  <a:pt x="14594" y="3869"/>
                  <a:pt x="14547" y="3819"/>
                  <a:pt x="14509" y="3765"/>
                </a:cubicBezTo>
                <a:cubicBezTo>
                  <a:pt x="14470" y="3711"/>
                  <a:pt x="14440" y="3654"/>
                  <a:pt x="14429" y="3603"/>
                </a:cubicBezTo>
                <a:cubicBezTo>
                  <a:pt x="14427" y="3591"/>
                  <a:pt x="14426" y="3579"/>
                  <a:pt x="14425" y="3567"/>
                </a:cubicBezTo>
                <a:cubicBezTo>
                  <a:pt x="14425" y="3567"/>
                  <a:pt x="14425" y="3567"/>
                  <a:pt x="14425" y="3567"/>
                </a:cubicBezTo>
                <a:cubicBezTo>
                  <a:pt x="14425" y="3555"/>
                  <a:pt x="14426" y="3544"/>
                  <a:pt x="14429" y="3534"/>
                </a:cubicBezTo>
                <a:cubicBezTo>
                  <a:pt x="14431" y="3526"/>
                  <a:pt x="14430" y="3514"/>
                  <a:pt x="14427" y="3501"/>
                </a:cubicBezTo>
                <a:cubicBezTo>
                  <a:pt x="14424" y="3485"/>
                  <a:pt x="14415" y="3465"/>
                  <a:pt x="14406" y="3445"/>
                </a:cubicBezTo>
                <a:cubicBezTo>
                  <a:pt x="14392" y="3413"/>
                  <a:pt x="14375" y="3379"/>
                  <a:pt x="14354" y="3346"/>
                </a:cubicBezTo>
                <a:cubicBezTo>
                  <a:pt x="14309" y="3274"/>
                  <a:pt x="14256" y="3212"/>
                  <a:pt x="14235" y="3223"/>
                </a:cubicBezTo>
                <a:cubicBezTo>
                  <a:pt x="14222" y="3231"/>
                  <a:pt x="14212" y="3207"/>
                  <a:pt x="14212" y="3171"/>
                </a:cubicBezTo>
                <a:cubicBezTo>
                  <a:pt x="14212" y="3153"/>
                  <a:pt x="14207" y="3132"/>
                  <a:pt x="14199" y="3116"/>
                </a:cubicBezTo>
                <a:cubicBezTo>
                  <a:pt x="14191" y="3099"/>
                  <a:pt x="14180" y="3085"/>
                  <a:pt x="14168" y="3078"/>
                </a:cubicBezTo>
                <a:cubicBezTo>
                  <a:pt x="14156" y="3071"/>
                  <a:pt x="14146" y="3058"/>
                  <a:pt x="14138" y="3044"/>
                </a:cubicBezTo>
                <a:cubicBezTo>
                  <a:pt x="14131" y="3029"/>
                  <a:pt x="14126" y="3013"/>
                  <a:pt x="14126" y="2999"/>
                </a:cubicBezTo>
                <a:cubicBezTo>
                  <a:pt x="14127" y="2992"/>
                  <a:pt x="14124" y="2984"/>
                  <a:pt x="14121" y="2976"/>
                </a:cubicBezTo>
                <a:cubicBezTo>
                  <a:pt x="14117" y="2968"/>
                  <a:pt x="14112" y="2960"/>
                  <a:pt x="14105" y="2953"/>
                </a:cubicBezTo>
                <a:cubicBezTo>
                  <a:pt x="14091" y="2939"/>
                  <a:pt x="14073" y="2926"/>
                  <a:pt x="14052" y="2919"/>
                </a:cubicBezTo>
                <a:cubicBezTo>
                  <a:pt x="14025" y="2910"/>
                  <a:pt x="14004" y="2896"/>
                  <a:pt x="13993" y="2884"/>
                </a:cubicBezTo>
                <a:cubicBezTo>
                  <a:pt x="13993" y="2883"/>
                  <a:pt x="13992" y="2883"/>
                  <a:pt x="13991" y="2882"/>
                </a:cubicBezTo>
                <a:cubicBezTo>
                  <a:pt x="13990" y="2881"/>
                  <a:pt x="13988" y="2879"/>
                  <a:pt x="13987" y="2878"/>
                </a:cubicBezTo>
                <a:cubicBezTo>
                  <a:pt x="13984" y="2873"/>
                  <a:pt x="13984" y="2869"/>
                  <a:pt x="13985" y="2865"/>
                </a:cubicBezTo>
                <a:cubicBezTo>
                  <a:pt x="13991" y="2846"/>
                  <a:pt x="13930" y="2733"/>
                  <a:pt x="13861" y="2624"/>
                </a:cubicBezTo>
                <a:cubicBezTo>
                  <a:pt x="13827" y="2570"/>
                  <a:pt x="13791" y="2517"/>
                  <a:pt x="13761" y="2477"/>
                </a:cubicBezTo>
                <a:cubicBezTo>
                  <a:pt x="13731" y="2436"/>
                  <a:pt x="13707" y="2409"/>
                  <a:pt x="13696" y="2407"/>
                </a:cubicBezTo>
                <a:cubicBezTo>
                  <a:pt x="13676" y="2404"/>
                  <a:pt x="13653" y="2395"/>
                  <a:pt x="13643" y="2387"/>
                </a:cubicBezTo>
                <a:cubicBezTo>
                  <a:pt x="13633" y="2380"/>
                  <a:pt x="13608" y="2371"/>
                  <a:pt x="13588" y="2367"/>
                </a:cubicBezTo>
                <a:cubicBezTo>
                  <a:pt x="13568" y="2363"/>
                  <a:pt x="13540" y="2335"/>
                  <a:pt x="13526" y="2304"/>
                </a:cubicBezTo>
                <a:cubicBezTo>
                  <a:pt x="13512" y="2273"/>
                  <a:pt x="13473" y="2232"/>
                  <a:pt x="13439" y="2213"/>
                </a:cubicBezTo>
                <a:cubicBezTo>
                  <a:pt x="13428" y="2207"/>
                  <a:pt x="13419" y="2201"/>
                  <a:pt x="13413" y="2193"/>
                </a:cubicBezTo>
                <a:cubicBezTo>
                  <a:pt x="13410" y="2191"/>
                  <a:pt x="13409" y="2187"/>
                  <a:pt x="13407" y="2185"/>
                </a:cubicBezTo>
                <a:cubicBezTo>
                  <a:pt x="13403" y="2179"/>
                  <a:pt x="13400" y="2173"/>
                  <a:pt x="13398" y="2165"/>
                </a:cubicBezTo>
                <a:cubicBezTo>
                  <a:pt x="13397" y="2162"/>
                  <a:pt x="13396" y="2158"/>
                  <a:pt x="13396" y="2154"/>
                </a:cubicBezTo>
                <a:cubicBezTo>
                  <a:pt x="13394" y="2142"/>
                  <a:pt x="13394" y="2128"/>
                  <a:pt x="13397" y="2111"/>
                </a:cubicBezTo>
                <a:cubicBezTo>
                  <a:pt x="13400" y="2091"/>
                  <a:pt x="13405" y="2068"/>
                  <a:pt x="13412" y="2040"/>
                </a:cubicBezTo>
                <a:cubicBezTo>
                  <a:pt x="13431" y="1963"/>
                  <a:pt x="13439" y="1880"/>
                  <a:pt x="13429" y="1855"/>
                </a:cubicBezTo>
                <a:cubicBezTo>
                  <a:pt x="13400" y="1786"/>
                  <a:pt x="13478" y="1736"/>
                  <a:pt x="13546" y="1779"/>
                </a:cubicBezTo>
                <a:cubicBezTo>
                  <a:pt x="13721" y="1891"/>
                  <a:pt x="13817" y="1779"/>
                  <a:pt x="13797" y="1488"/>
                </a:cubicBezTo>
                <a:cubicBezTo>
                  <a:pt x="13793" y="1444"/>
                  <a:pt x="13796" y="1402"/>
                  <a:pt x="13802" y="1364"/>
                </a:cubicBezTo>
                <a:cubicBezTo>
                  <a:pt x="13809" y="1326"/>
                  <a:pt x="13818" y="1291"/>
                  <a:pt x="13831" y="1263"/>
                </a:cubicBezTo>
                <a:cubicBezTo>
                  <a:pt x="13838" y="1249"/>
                  <a:pt x="13845" y="1238"/>
                  <a:pt x="13852" y="1228"/>
                </a:cubicBezTo>
                <a:cubicBezTo>
                  <a:pt x="13862" y="1214"/>
                  <a:pt x="13874" y="1205"/>
                  <a:pt x="13885" y="1200"/>
                </a:cubicBezTo>
                <a:cubicBezTo>
                  <a:pt x="13888" y="1199"/>
                  <a:pt x="13891" y="1198"/>
                  <a:pt x="13894" y="1197"/>
                </a:cubicBezTo>
                <a:cubicBezTo>
                  <a:pt x="13906" y="1194"/>
                  <a:pt x="13918" y="1194"/>
                  <a:pt x="13930" y="1201"/>
                </a:cubicBezTo>
                <a:cubicBezTo>
                  <a:pt x="13937" y="1205"/>
                  <a:pt x="13943" y="1207"/>
                  <a:pt x="13949" y="1207"/>
                </a:cubicBezTo>
                <a:cubicBezTo>
                  <a:pt x="13961" y="1207"/>
                  <a:pt x="13971" y="1199"/>
                  <a:pt x="13976" y="1186"/>
                </a:cubicBezTo>
                <a:cubicBezTo>
                  <a:pt x="13979" y="1179"/>
                  <a:pt x="13980" y="1171"/>
                  <a:pt x="13980" y="1161"/>
                </a:cubicBezTo>
                <a:cubicBezTo>
                  <a:pt x="13980" y="1073"/>
                  <a:pt x="14119" y="644"/>
                  <a:pt x="14160" y="607"/>
                </a:cubicBezTo>
                <a:cubicBezTo>
                  <a:pt x="14164" y="603"/>
                  <a:pt x="14170" y="604"/>
                  <a:pt x="14178" y="610"/>
                </a:cubicBezTo>
                <a:cubicBezTo>
                  <a:pt x="14178" y="610"/>
                  <a:pt x="14179" y="610"/>
                  <a:pt x="14179" y="610"/>
                </a:cubicBezTo>
                <a:cubicBezTo>
                  <a:pt x="14187" y="616"/>
                  <a:pt x="14196" y="627"/>
                  <a:pt x="14206" y="642"/>
                </a:cubicBezTo>
                <a:cubicBezTo>
                  <a:pt x="14227" y="671"/>
                  <a:pt x="14250" y="713"/>
                  <a:pt x="14273" y="765"/>
                </a:cubicBezTo>
                <a:cubicBezTo>
                  <a:pt x="14295" y="816"/>
                  <a:pt x="14318" y="863"/>
                  <a:pt x="14338" y="897"/>
                </a:cubicBezTo>
                <a:cubicBezTo>
                  <a:pt x="14348" y="914"/>
                  <a:pt x="14357" y="928"/>
                  <a:pt x="14364" y="938"/>
                </a:cubicBezTo>
                <a:cubicBezTo>
                  <a:pt x="14372" y="947"/>
                  <a:pt x="14377" y="952"/>
                  <a:pt x="14381" y="952"/>
                </a:cubicBezTo>
                <a:cubicBezTo>
                  <a:pt x="14388" y="953"/>
                  <a:pt x="14394" y="951"/>
                  <a:pt x="14399" y="946"/>
                </a:cubicBezTo>
                <a:cubicBezTo>
                  <a:pt x="14405" y="942"/>
                  <a:pt x="14409" y="935"/>
                  <a:pt x="14414" y="927"/>
                </a:cubicBezTo>
                <a:cubicBezTo>
                  <a:pt x="14422" y="911"/>
                  <a:pt x="14427" y="889"/>
                  <a:pt x="14430" y="864"/>
                </a:cubicBezTo>
                <a:cubicBezTo>
                  <a:pt x="14430" y="864"/>
                  <a:pt x="14430" y="863"/>
                  <a:pt x="14430" y="863"/>
                </a:cubicBezTo>
                <a:cubicBezTo>
                  <a:pt x="14433" y="838"/>
                  <a:pt x="14432" y="811"/>
                  <a:pt x="14428" y="785"/>
                </a:cubicBezTo>
                <a:cubicBezTo>
                  <a:pt x="14428" y="785"/>
                  <a:pt x="14428" y="784"/>
                  <a:pt x="14428" y="784"/>
                </a:cubicBezTo>
                <a:cubicBezTo>
                  <a:pt x="14424" y="758"/>
                  <a:pt x="14417" y="733"/>
                  <a:pt x="14406" y="713"/>
                </a:cubicBezTo>
                <a:cubicBezTo>
                  <a:pt x="14394" y="691"/>
                  <a:pt x="14385" y="666"/>
                  <a:pt x="14381" y="645"/>
                </a:cubicBezTo>
                <a:cubicBezTo>
                  <a:pt x="14377" y="625"/>
                  <a:pt x="14378" y="608"/>
                  <a:pt x="14384" y="599"/>
                </a:cubicBezTo>
                <a:cubicBezTo>
                  <a:pt x="14387" y="594"/>
                  <a:pt x="14389" y="587"/>
                  <a:pt x="14390" y="580"/>
                </a:cubicBezTo>
                <a:cubicBezTo>
                  <a:pt x="14390" y="570"/>
                  <a:pt x="14389" y="560"/>
                  <a:pt x="14387" y="548"/>
                </a:cubicBezTo>
                <a:cubicBezTo>
                  <a:pt x="14383" y="531"/>
                  <a:pt x="14377" y="513"/>
                  <a:pt x="14368" y="496"/>
                </a:cubicBezTo>
                <a:cubicBezTo>
                  <a:pt x="14356" y="476"/>
                  <a:pt x="14349" y="458"/>
                  <a:pt x="14345" y="442"/>
                </a:cubicBezTo>
                <a:cubicBezTo>
                  <a:pt x="14343" y="434"/>
                  <a:pt x="14342" y="427"/>
                  <a:pt x="14342" y="420"/>
                </a:cubicBezTo>
                <a:cubicBezTo>
                  <a:pt x="14342" y="413"/>
                  <a:pt x="14344" y="407"/>
                  <a:pt x="14347" y="401"/>
                </a:cubicBezTo>
                <a:cubicBezTo>
                  <a:pt x="14359" y="376"/>
                  <a:pt x="14393" y="359"/>
                  <a:pt x="14459" y="346"/>
                </a:cubicBezTo>
                <a:cubicBezTo>
                  <a:pt x="14525" y="334"/>
                  <a:pt x="14623" y="326"/>
                  <a:pt x="14765" y="322"/>
                </a:cubicBezTo>
                <a:cubicBezTo>
                  <a:pt x="14906" y="317"/>
                  <a:pt x="15090" y="316"/>
                  <a:pt x="15327" y="316"/>
                </a:cubicBezTo>
                <a:lnTo>
                  <a:pt x="16278" y="316"/>
                </a:lnTo>
                <a:lnTo>
                  <a:pt x="16358" y="477"/>
                </a:lnTo>
                <a:cubicBezTo>
                  <a:pt x="16380" y="521"/>
                  <a:pt x="16403" y="557"/>
                  <a:pt x="16424" y="580"/>
                </a:cubicBezTo>
                <a:cubicBezTo>
                  <a:pt x="16445" y="604"/>
                  <a:pt x="16464" y="613"/>
                  <a:pt x="16474" y="604"/>
                </a:cubicBezTo>
                <a:cubicBezTo>
                  <a:pt x="16479" y="600"/>
                  <a:pt x="16485" y="599"/>
                  <a:pt x="16493" y="601"/>
                </a:cubicBezTo>
                <a:cubicBezTo>
                  <a:pt x="16501" y="604"/>
                  <a:pt x="16510" y="609"/>
                  <a:pt x="16520" y="617"/>
                </a:cubicBezTo>
                <a:cubicBezTo>
                  <a:pt x="16538" y="632"/>
                  <a:pt x="16557" y="656"/>
                  <a:pt x="16576" y="682"/>
                </a:cubicBezTo>
                <a:cubicBezTo>
                  <a:pt x="16583" y="691"/>
                  <a:pt x="16588" y="699"/>
                  <a:pt x="16594" y="709"/>
                </a:cubicBezTo>
                <a:cubicBezTo>
                  <a:pt x="16608" y="730"/>
                  <a:pt x="16620" y="751"/>
                  <a:pt x="16631" y="773"/>
                </a:cubicBezTo>
                <a:cubicBezTo>
                  <a:pt x="16636" y="783"/>
                  <a:pt x="16641" y="792"/>
                  <a:pt x="16644" y="802"/>
                </a:cubicBezTo>
                <a:cubicBezTo>
                  <a:pt x="16647" y="808"/>
                  <a:pt x="16649" y="814"/>
                  <a:pt x="16652" y="821"/>
                </a:cubicBezTo>
                <a:cubicBezTo>
                  <a:pt x="16659" y="842"/>
                  <a:pt x="16664" y="861"/>
                  <a:pt x="16664" y="877"/>
                </a:cubicBezTo>
                <a:cubicBezTo>
                  <a:pt x="16665" y="910"/>
                  <a:pt x="16717" y="1003"/>
                  <a:pt x="16781" y="1083"/>
                </a:cubicBezTo>
                <a:cubicBezTo>
                  <a:pt x="16812" y="1123"/>
                  <a:pt x="16839" y="1165"/>
                  <a:pt x="16856" y="1200"/>
                </a:cubicBezTo>
                <a:cubicBezTo>
                  <a:pt x="16874" y="1235"/>
                  <a:pt x="16881" y="1264"/>
                  <a:pt x="16876" y="1277"/>
                </a:cubicBezTo>
                <a:cubicBezTo>
                  <a:pt x="16865" y="1304"/>
                  <a:pt x="16895" y="1348"/>
                  <a:pt x="16942" y="1375"/>
                </a:cubicBezTo>
                <a:cubicBezTo>
                  <a:pt x="16988" y="1401"/>
                  <a:pt x="17024" y="1466"/>
                  <a:pt x="17041" y="1540"/>
                </a:cubicBezTo>
                <a:cubicBezTo>
                  <a:pt x="17046" y="1559"/>
                  <a:pt x="17049" y="1578"/>
                  <a:pt x="17051" y="1597"/>
                </a:cubicBezTo>
                <a:cubicBezTo>
                  <a:pt x="17053" y="1623"/>
                  <a:pt x="17053" y="1649"/>
                  <a:pt x="17051" y="1675"/>
                </a:cubicBezTo>
                <a:cubicBezTo>
                  <a:pt x="17050" y="1682"/>
                  <a:pt x="17050" y="1688"/>
                  <a:pt x="17049" y="1695"/>
                </a:cubicBezTo>
                <a:cubicBezTo>
                  <a:pt x="17046" y="1720"/>
                  <a:pt x="17041" y="1745"/>
                  <a:pt x="17033" y="1767"/>
                </a:cubicBezTo>
                <a:cubicBezTo>
                  <a:pt x="17026" y="1784"/>
                  <a:pt x="17024" y="1796"/>
                  <a:pt x="17024" y="1806"/>
                </a:cubicBezTo>
                <a:cubicBezTo>
                  <a:pt x="17025" y="1815"/>
                  <a:pt x="17029" y="1820"/>
                  <a:pt x="17037" y="1824"/>
                </a:cubicBezTo>
                <a:cubicBezTo>
                  <a:pt x="17040" y="1825"/>
                  <a:pt x="17045" y="1826"/>
                  <a:pt x="17050" y="1826"/>
                </a:cubicBezTo>
                <a:cubicBezTo>
                  <a:pt x="17055" y="1828"/>
                  <a:pt x="17062" y="1829"/>
                  <a:pt x="17068" y="1829"/>
                </a:cubicBezTo>
                <a:cubicBezTo>
                  <a:pt x="17092" y="1830"/>
                  <a:pt x="17123" y="1827"/>
                  <a:pt x="17172" y="1819"/>
                </a:cubicBezTo>
                <a:cubicBezTo>
                  <a:pt x="17264" y="1805"/>
                  <a:pt x="17347" y="1784"/>
                  <a:pt x="17355" y="1772"/>
                </a:cubicBezTo>
                <a:cubicBezTo>
                  <a:pt x="17359" y="1766"/>
                  <a:pt x="17368" y="1768"/>
                  <a:pt x="17381" y="1776"/>
                </a:cubicBezTo>
                <a:cubicBezTo>
                  <a:pt x="17393" y="1784"/>
                  <a:pt x="17409" y="1798"/>
                  <a:pt x="17424" y="1817"/>
                </a:cubicBezTo>
                <a:cubicBezTo>
                  <a:pt x="17447" y="1844"/>
                  <a:pt x="17459" y="1856"/>
                  <a:pt x="17463" y="1852"/>
                </a:cubicBezTo>
                <a:cubicBezTo>
                  <a:pt x="17464" y="1851"/>
                  <a:pt x="17464" y="1846"/>
                  <a:pt x="17464" y="1843"/>
                </a:cubicBezTo>
                <a:cubicBezTo>
                  <a:pt x="17464" y="1833"/>
                  <a:pt x="17461" y="1817"/>
                  <a:pt x="17453" y="1786"/>
                </a:cubicBezTo>
                <a:cubicBezTo>
                  <a:pt x="17440" y="1733"/>
                  <a:pt x="17429" y="1573"/>
                  <a:pt x="17429" y="1432"/>
                </a:cubicBezTo>
                <a:lnTo>
                  <a:pt x="17429" y="1176"/>
                </a:lnTo>
                <a:lnTo>
                  <a:pt x="17284" y="1205"/>
                </a:lnTo>
                <a:cubicBezTo>
                  <a:pt x="17157" y="1231"/>
                  <a:pt x="17127" y="1215"/>
                  <a:pt x="17044" y="1081"/>
                </a:cubicBezTo>
                <a:cubicBezTo>
                  <a:pt x="16992" y="998"/>
                  <a:pt x="16953" y="910"/>
                  <a:pt x="16958" y="888"/>
                </a:cubicBezTo>
                <a:cubicBezTo>
                  <a:pt x="16963" y="865"/>
                  <a:pt x="16951" y="847"/>
                  <a:pt x="16932" y="847"/>
                </a:cubicBezTo>
                <a:cubicBezTo>
                  <a:pt x="16912" y="847"/>
                  <a:pt x="16773" y="662"/>
                  <a:pt x="16622" y="436"/>
                </a:cubicBezTo>
                <a:lnTo>
                  <a:pt x="16347" y="24"/>
                </a:lnTo>
                <a:lnTo>
                  <a:pt x="15326" y="7"/>
                </a:lnTo>
                <a:cubicBezTo>
                  <a:pt x="15073" y="3"/>
                  <a:pt x="14883" y="1"/>
                  <a:pt x="14739" y="0"/>
                </a:cubicBezTo>
                <a:close/>
                <a:moveTo>
                  <a:pt x="3660" y="1254"/>
                </a:moveTo>
                <a:cubicBezTo>
                  <a:pt x="3644" y="1258"/>
                  <a:pt x="3634" y="1267"/>
                  <a:pt x="3634" y="1280"/>
                </a:cubicBezTo>
                <a:cubicBezTo>
                  <a:pt x="3634" y="1286"/>
                  <a:pt x="3637" y="1291"/>
                  <a:pt x="3641" y="1296"/>
                </a:cubicBezTo>
                <a:cubicBezTo>
                  <a:pt x="3647" y="1303"/>
                  <a:pt x="3657" y="1309"/>
                  <a:pt x="3667" y="1313"/>
                </a:cubicBezTo>
                <a:cubicBezTo>
                  <a:pt x="3682" y="1320"/>
                  <a:pt x="3701" y="1325"/>
                  <a:pt x="3723" y="1325"/>
                </a:cubicBezTo>
                <a:cubicBezTo>
                  <a:pt x="3772" y="1325"/>
                  <a:pt x="3812" y="1316"/>
                  <a:pt x="3812" y="1305"/>
                </a:cubicBezTo>
                <a:cubicBezTo>
                  <a:pt x="3812" y="1294"/>
                  <a:pt x="3772" y="1274"/>
                  <a:pt x="3723" y="1260"/>
                </a:cubicBezTo>
                <a:cubicBezTo>
                  <a:pt x="3698" y="1253"/>
                  <a:pt x="3676" y="1251"/>
                  <a:pt x="3660" y="1254"/>
                </a:cubicBezTo>
                <a:close/>
                <a:moveTo>
                  <a:pt x="5047" y="1254"/>
                </a:moveTo>
                <a:cubicBezTo>
                  <a:pt x="5039" y="1256"/>
                  <a:pt x="5032" y="1260"/>
                  <a:pt x="5028" y="1264"/>
                </a:cubicBezTo>
                <a:cubicBezTo>
                  <a:pt x="5023" y="1268"/>
                  <a:pt x="5021" y="1274"/>
                  <a:pt x="5021" y="1280"/>
                </a:cubicBezTo>
                <a:cubicBezTo>
                  <a:pt x="5021" y="1292"/>
                  <a:pt x="5031" y="1303"/>
                  <a:pt x="5047" y="1311"/>
                </a:cubicBezTo>
                <a:cubicBezTo>
                  <a:pt x="5063" y="1320"/>
                  <a:pt x="5085" y="1325"/>
                  <a:pt x="5109" y="1325"/>
                </a:cubicBezTo>
                <a:cubicBezTo>
                  <a:pt x="5158" y="1325"/>
                  <a:pt x="5198" y="1316"/>
                  <a:pt x="5198" y="1305"/>
                </a:cubicBezTo>
                <a:cubicBezTo>
                  <a:pt x="5198" y="1294"/>
                  <a:pt x="5158" y="1274"/>
                  <a:pt x="5109" y="1260"/>
                </a:cubicBezTo>
                <a:cubicBezTo>
                  <a:pt x="5085" y="1253"/>
                  <a:pt x="5063" y="1251"/>
                  <a:pt x="5047" y="1254"/>
                </a:cubicBezTo>
                <a:close/>
                <a:moveTo>
                  <a:pt x="4448" y="1279"/>
                </a:moveTo>
                <a:cubicBezTo>
                  <a:pt x="4429" y="1279"/>
                  <a:pt x="4408" y="1282"/>
                  <a:pt x="4390" y="1289"/>
                </a:cubicBezTo>
                <a:cubicBezTo>
                  <a:pt x="4382" y="1292"/>
                  <a:pt x="4376" y="1295"/>
                  <a:pt x="4374" y="1298"/>
                </a:cubicBezTo>
                <a:cubicBezTo>
                  <a:pt x="4372" y="1302"/>
                  <a:pt x="4377" y="1304"/>
                  <a:pt x="4383" y="1307"/>
                </a:cubicBezTo>
                <a:cubicBezTo>
                  <a:pt x="4393" y="1311"/>
                  <a:pt x="4408" y="1314"/>
                  <a:pt x="4434" y="1315"/>
                </a:cubicBezTo>
                <a:cubicBezTo>
                  <a:pt x="4493" y="1316"/>
                  <a:pt x="4521" y="1305"/>
                  <a:pt x="4497" y="1290"/>
                </a:cubicBezTo>
                <a:cubicBezTo>
                  <a:pt x="4485" y="1283"/>
                  <a:pt x="4467" y="1279"/>
                  <a:pt x="4448" y="1279"/>
                </a:cubicBezTo>
                <a:close/>
                <a:moveTo>
                  <a:pt x="14073" y="1354"/>
                </a:moveTo>
                <a:cubicBezTo>
                  <a:pt x="14060" y="1355"/>
                  <a:pt x="14052" y="1362"/>
                  <a:pt x="14052" y="1375"/>
                </a:cubicBezTo>
                <a:cubicBezTo>
                  <a:pt x="14052" y="1385"/>
                  <a:pt x="14054" y="1399"/>
                  <a:pt x="14058" y="1412"/>
                </a:cubicBezTo>
                <a:cubicBezTo>
                  <a:pt x="14063" y="1426"/>
                  <a:pt x="14068" y="1439"/>
                  <a:pt x="14075" y="1449"/>
                </a:cubicBezTo>
                <a:cubicBezTo>
                  <a:pt x="14084" y="1462"/>
                  <a:pt x="14098" y="1472"/>
                  <a:pt x="14115" y="1477"/>
                </a:cubicBezTo>
                <a:cubicBezTo>
                  <a:pt x="14131" y="1483"/>
                  <a:pt x="14150" y="1485"/>
                  <a:pt x="14166" y="1483"/>
                </a:cubicBezTo>
                <a:cubicBezTo>
                  <a:pt x="14183" y="1482"/>
                  <a:pt x="14198" y="1477"/>
                  <a:pt x="14207" y="1469"/>
                </a:cubicBezTo>
                <a:cubicBezTo>
                  <a:pt x="14216" y="1462"/>
                  <a:pt x="14220" y="1451"/>
                  <a:pt x="14214" y="1438"/>
                </a:cubicBezTo>
                <a:cubicBezTo>
                  <a:pt x="14208" y="1424"/>
                  <a:pt x="14196" y="1411"/>
                  <a:pt x="14182" y="1399"/>
                </a:cubicBezTo>
                <a:cubicBezTo>
                  <a:pt x="14182" y="1399"/>
                  <a:pt x="14182" y="1398"/>
                  <a:pt x="14182" y="1398"/>
                </a:cubicBezTo>
                <a:cubicBezTo>
                  <a:pt x="14178" y="1395"/>
                  <a:pt x="14174" y="1392"/>
                  <a:pt x="14169" y="1389"/>
                </a:cubicBezTo>
                <a:cubicBezTo>
                  <a:pt x="14169" y="1389"/>
                  <a:pt x="14169" y="1389"/>
                  <a:pt x="14168" y="1389"/>
                </a:cubicBezTo>
                <a:cubicBezTo>
                  <a:pt x="14157" y="1381"/>
                  <a:pt x="14145" y="1375"/>
                  <a:pt x="14133" y="1369"/>
                </a:cubicBezTo>
                <a:cubicBezTo>
                  <a:pt x="14128" y="1367"/>
                  <a:pt x="14123" y="1365"/>
                  <a:pt x="14119" y="1363"/>
                </a:cubicBezTo>
                <a:cubicBezTo>
                  <a:pt x="14119" y="1363"/>
                  <a:pt x="14119" y="1362"/>
                  <a:pt x="14118" y="1362"/>
                </a:cubicBezTo>
                <a:cubicBezTo>
                  <a:pt x="14102" y="1356"/>
                  <a:pt x="14085" y="1352"/>
                  <a:pt x="14073" y="1354"/>
                </a:cubicBezTo>
                <a:close/>
                <a:moveTo>
                  <a:pt x="19472" y="5758"/>
                </a:moveTo>
                <a:cubicBezTo>
                  <a:pt x="19470" y="5756"/>
                  <a:pt x="19468" y="5764"/>
                  <a:pt x="19466" y="5774"/>
                </a:cubicBezTo>
                <a:cubicBezTo>
                  <a:pt x="19463" y="5787"/>
                  <a:pt x="19461" y="5807"/>
                  <a:pt x="19461" y="5839"/>
                </a:cubicBezTo>
                <a:cubicBezTo>
                  <a:pt x="19461" y="5876"/>
                  <a:pt x="19464" y="5902"/>
                  <a:pt x="19467" y="5914"/>
                </a:cubicBezTo>
                <a:cubicBezTo>
                  <a:pt x="19469" y="5919"/>
                  <a:pt x="19471" y="5922"/>
                  <a:pt x="19472" y="5921"/>
                </a:cubicBezTo>
                <a:cubicBezTo>
                  <a:pt x="19475" y="5920"/>
                  <a:pt x="19477" y="5915"/>
                  <a:pt x="19480" y="5906"/>
                </a:cubicBezTo>
                <a:cubicBezTo>
                  <a:pt x="19489" y="5870"/>
                  <a:pt x="19489" y="5810"/>
                  <a:pt x="19480" y="5774"/>
                </a:cubicBezTo>
                <a:cubicBezTo>
                  <a:pt x="19477" y="5764"/>
                  <a:pt x="19475" y="5759"/>
                  <a:pt x="19472" y="5758"/>
                </a:cubicBezTo>
                <a:close/>
                <a:moveTo>
                  <a:pt x="18513" y="7221"/>
                </a:moveTo>
                <a:cubicBezTo>
                  <a:pt x="18484" y="7221"/>
                  <a:pt x="18460" y="7244"/>
                  <a:pt x="18460" y="7273"/>
                </a:cubicBezTo>
                <a:cubicBezTo>
                  <a:pt x="18460" y="7288"/>
                  <a:pt x="18466" y="7301"/>
                  <a:pt x="18476" y="7311"/>
                </a:cubicBezTo>
                <a:cubicBezTo>
                  <a:pt x="18485" y="7321"/>
                  <a:pt x="18498" y="7327"/>
                  <a:pt x="18513" y="7327"/>
                </a:cubicBezTo>
                <a:cubicBezTo>
                  <a:pt x="18543" y="7327"/>
                  <a:pt x="18567" y="7302"/>
                  <a:pt x="18567" y="7273"/>
                </a:cubicBezTo>
                <a:cubicBezTo>
                  <a:pt x="18567" y="7244"/>
                  <a:pt x="18543" y="7221"/>
                  <a:pt x="18513" y="7221"/>
                </a:cubicBezTo>
                <a:close/>
                <a:moveTo>
                  <a:pt x="18299" y="8945"/>
                </a:moveTo>
                <a:cubicBezTo>
                  <a:pt x="18296" y="8943"/>
                  <a:pt x="18295" y="8952"/>
                  <a:pt x="18293" y="8960"/>
                </a:cubicBezTo>
                <a:cubicBezTo>
                  <a:pt x="18290" y="8973"/>
                  <a:pt x="18288" y="8994"/>
                  <a:pt x="18288" y="9027"/>
                </a:cubicBezTo>
                <a:cubicBezTo>
                  <a:pt x="18288" y="9100"/>
                  <a:pt x="18296" y="9129"/>
                  <a:pt x="18306" y="9092"/>
                </a:cubicBezTo>
                <a:cubicBezTo>
                  <a:pt x="18316" y="9056"/>
                  <a:pt x="18316" y="8996"/>
                  <a:pt x="18306" y="8960"/>
                </a:cubicBezTo>
                <a:cubicBezTo>
                  <a:pt x="18303" y="8951"/>
                  <a:pt x="18301" y="8946"/>
                  <a:pt x="18299" y="8945"/>
                </a:cubicBezTo>
                <a:close/>
                <a:moveTo>
                  <a:pt x="18318" y="9292"/>
                </a:moveTo>
                <a:cubicBezTo>
                  <a:pt x="18313" y="9292"/>
                  <a:pt x="18308" y="9294"/>
                  <a:pt x="18304" y="9299"/>
                </a:cubicBezTo>
                <a:cubicBezTo>
                  <a:pt x="18299" y="9303"/>
                  <a:pt x="18295" y="9312"/>
                  <a:pt x="18292" y="9321"/>
                </a:cubicBezTo>
                <a:cubicBezTo>
                  <a:pt x="18287" y="9335"/>
                  <a:pt x="18282" y="9352"/>
                  <a:pt x="18282" y="9371"/>
                </a:cubicBezTo>
                <a:cubicBezTo>
                  <a:pt x="18282" y="9393"/>
                  <a:pt x="18286" y="9413"/>
                  <a:pt x="18293" y="9428"/>
                </a:cubicBezTo>
                <a:cubicBezTo>
                  <a:pt x="18296" y="9435"/>
                  <a:pt x="18300" y="9441"/>
                  <a:pt x="18304" y="9445"/>
                </a:cubicBezTo>
                <a:cubicBezTo>
                  <a:pt x="18308" y="9449"/>
                  <a:pt x="18313" y="9451"/>
                  <a:pt x="18318" y="9451"/>
                </a:cubicBezTo>
                <a:cubicBezTo>
                  <a:pt x="18328" y="9451"/>
                  <a:pt x="18337" y="9442"/>
                  <a:pt x="18344" y="9428"/>
                </a:cubicBezTo>
                <a:cubicBezTo>
                  <a:pt x="18350" y="9413"/>
                  <a:pt x="18353" y="9393"/>
                  <a:pt x="18353" y="9371"/>
                </a:cubicBezTo>
                <a:cubicBezTo>
                  <a:pt x="18353" y="9349"/>
                  <a:pt x="18350" y="9330"/>
                  <a:pt x="18344" y="9315"/>
                </a:cubicBezTo>
                <a:cubicBezTo>
                  <a:pt x="18337" y="9301"/>
                  <a:pt x="18328" y="9292"/>
                  <a:pt x="18318" y="9292"/>
                </a:cubicBezTo>
                <a:close/>
                <a:moveTo>
                  <a:pt x="18318" y="9876"/>
                </a:moveTo>
                <a:cubicBezTo>
                  <a:pt x="18299" y="9876"/>
                  <a:pt x="18282" y="9914"/>
                  <a:pt x="18282" y="9959"/>
                </a:cubicBezTo>
                <a:cubicBezTo>
                  <a:pt x="18282" y="9982"/>
                  <a:pt x="18286" y="9999"/>
                  <a:pt x="18293" y="10008"/>
                </a:cubicBezTo>
                <a:cubicBezTo>
                  <a:pt x="18300" y="10017"/>
                  <a:pt x="18308" y="10017"/>
                  <a:pt x="18318" y="10008"/>
                </a:cubicBezTo>
                <a:cubicBezTo>
                  <a:pt x="18338" y="9990"/>
                  <a:pt x="18353" y="9953"/>
                  <a:pt x="18353" y="9926"/>
                </a:cubicBezTo>
                <a:cubicBezTo>
                  <a:pt x="18353" y="9898"/>
                  <a:pt x="18338" y="9876"/>
                  <a:pt x="18318" y="9876"/>
                </a:cubicBezTo>
                <a:close/>
                <a:moveTo>
                  <a:pt x="18247" y="10991"/>
                </a:moveTo>
                <a:cubicBezTo>
                  <a:pt x="18226" y="10991"/>
                  <a:pt x="18210" y="10997"/>
                  <a:pt x="18200" y="11007"/>
                </a:cubicBezTo>
                <a:cubicBezTo>
                  <a:pt x="18191" y="11017"/>
                  <a:pt x="18187" y="11030"/>
                  <a:pt x="18193" y="11045"/>
                </a:cubicBezTo>
                <a:cubicBezTo>
                  <a:pt x="18205" y="11074"/>
                  <a:pt x="18229" y="11098"/>
                  <a:pt x="18247" y="11098"/>
                </a:cubicBezTo>
                <a:cubicBezTo>
                  <a:pt x="18255" y="11098"/>
                  <a:pt x="18266" y="11091"/>
                  <a:pt x="18275" y="11082"/>
                </a:cubicBezTo>
                <a:cubicBezTo>
                  <a:pt x="18285" y="11072"/>
                  <a:pt x="18294" y="11059"/>
                  <a:pt x="18300" y="11045"/>
                </a:cubicBezTo>
                <a:cubicBezTo>
                  <a:pt x="18303" y="11037"/>
                  <a:pt x="18304" y="11030"/>
                  <a:pt x="18303" y="11024"/>
                </a:cubicBezTo>
                <a:cubicBezTo>
                  <a:pt x="18302" y="11018"/>
                  <a:pt x="18298" y="11012"/>
                  <a:pt x="18294" y="11007"/>
                </a:cubicBezTo>
                <a:cubicBezTo>
                  <a:pt x="18284" y="10997"/>
                  <a:pt x="18267" y="10991"/>
                  <a:pt x="18247" y="10991"/>
                </a:cubicBezTo>
                <a:close/>
                <a:moveTo>
                  <a:pt x="18328" y="17013"/>
                </a:moveTo>
                <a:cubicBezTo>
                  <a:pt x="18324" y="17018"/>
                  <a:pt x="18321" y="17038"/>
                  <a:pt x="18321" y="17069"/>
                </a:cubicBezTo>
                <a:cubicBezTo>
                  <a:pt x="18320" y="17094"/>
                  <a:pt x="18322" y="17111"/>
                  <a:pt x="18325" y="17124"/>
                </a:cubicBezTo>
                <a:cubicBezTo>
                  <a:pt x="18326" y="17132"/>
                  <a:pt x="18328" y="17141"/>
                  <a:pt x="18331" y="17143"/>
                </a:cubicBezTo>
                <a:cubicBezTo>
                  <a:pt x="18334" y="17144"/>
                  <a:pt x="18337" y="17143"/>
                  <a:pt x="18340" y="17138"/>
                </a:cubicBezTo>
                <a:cubicBezTo>
                  <a:pt x="18346" y="17129"/>
                  <a:pt x="18349" y="17114"/>
                  <a:pt x="18349" y="17095"/>
                </a:cubicBezTo>
                <a:cubicBezTo>
                  <a:pt x="18350" y="17077"/>
                  <a:pt x="18347" y="17056"/>
                  <a:pt x="18342" y="17036"/>
                </a:cubicBezTo>
                <a:cubicBezTo>
                  <a:pt x="18337" y="17015"/>
                  <a:pt x="18332" y="17007"/>
                  <a:pt x="18328" y="17013"/>
                </a:cubicBezTo>
                <a:close/>
                <a:moveTo>
                  <a:pt x="2385" y="19762"/>
                </a:moveTo>
                <a:cubicBezTo>
                  <a:pt x="2366" y="19762"/>
                  <a:pt x="2345" y="19765"/>
                  <a:pt x="2328" y="19772"/>
                </a:cubicBezTo>
                <a:cubicBezTo>
                  <a:pt x="2319" y="19775"/>
                  <a:pt x="2314" y="19778"/>
                  <a:pt x="2312" y="19781"/>
                </a:cubicBezTo>
                <a:cubicBezTo>
                  <a:pt x="2310" y="19784"/>
                  <a:pt x="2311" y="19787"/>
                  <a:pt x="2315" y="19789"/>
                </a:cubicBezTo>
                <a:cubicBezTo>
                  <a:pt x="2323" y="19794"/>
                  <a:pt x="2343" y="19797"/>
                  <a:pt x="2372" y="19798"/>
                </a:cubicBezTo>
                <a:cubicBezTo>
                  <a:pt x="2401" y="19799"/>
                  <a:pt x="2423" y="19796"/>
                  <a:pt x="2434" y="19791"/>
                </a:cubicBezTo>
                <a:cubicBezTo>
                  <a:pt x="2440" y="19789"/>
                  <a:pt x="2443" y="19786"/>
                  <a:pt x="2443" y="19783"/>
                </a:cubicBezTo>
                <a:cubicBezTo>
                  <a:pt x="2443" y="19780"/>
                  <a:pt x="2441" y="19777"/>
                  <a:pt x="2435" y="19773"/>
                </a:cubicBezTo>
                <a:cubicBezTo>
                  <a:pt x="2423" y="19766"/>
                  <a:pt x="2405" y="19762"/>
                  <a:pt x="2385" y="19762"/>
                </a:cubicBezTo>
                <a:close/>
                <a:moveTo>
                  <a:pt x="3061" y="19762"/>
                </a:moveTo>
                <a:cubicBezTo>
                  <a:pt x="3042" y="19762"/>
                  <a:pt x="3021" y="19765"/>
                  <a:pt x="3004" y="19772"/>
                </a:cubicBezTo>
                <a:cubicBezTo>
                  <a:pt x="2986" y="19778"/>
                  <a:pt x="2983" y="19784"/>
                  <a:pt x="2991" y="19789"/>
                </a:cubicBezTo>
                <a:cubicBezTo>
                  <a:pt x="2999" y="19794"/>
                  <a:pt x="3018" y="19797"/>
                  <a:pt x="3047" y="19798"/>
                </a:cubicBezTo>
                <a:cubicBezTo>
                  <a:pt x="3076" y="19799"/>
                  <a:pt x="3098" y="19796"/>
                  <a:pt x="3110" y="19791"/>
                </a:cubicBezTo>
                <a:cubicBezTo>
                  <a:pt x="3115" y="19789"/>
                  <a:pt x="3118" y="19786"/>
                  <a:pt x="3119" y="19783"/>
                </a:cubicBezTo>
                <a:cubicBezTo>
                  <a:pt x="3119" y="19780"/>
                  <a:pt x="3116" y="19777"/>
                  <a:pt x="3110" y="19773"/>
                </a:cubicBezTo>
                <a:cubicBezTo>
                  <a:pt x="3098" y="19766"/>
                  <a:pt x="3080" y="19762"/>
                  <a:pt x="3061" y="19762"/>
                </a:cubicBezTo>
                <a:close/>
                <a:moveTo>
                  <a:pt x="16472" y="20499"/>
                </a:moveTo>
                <a:cubicBezTo>
                  <a:pt x="16468" y="20499"/>
                  <a:pt x="16464" y="20502"/>
                  <a:pt x="16461" y="20507"/>
                </a:cubicBezTo>
                <a:cubicBezTo>
                  <a:pt x="16458" y="20514"/>
                  <a:pt x="16456" y="20526"/>
                  <a:pt x="16455" y="20539"/>
                </a:cubicBezTo>
                <a:cubicBezTo>
                  <a:pt x="16454" y="20557"/>
                  <a:pt x="16454" y="20579"/>
                  <a:pt x="16459" y="20604"/>
                </a:cubicBezTo>
                <a:cubicBezTo>
                  <a:pt x="16464" y="20634"/>
                  <a:pt x="16470" y="20661"/>
                  <a:pt x="16476" y="20680"/>
                </a:cubicBezTo>
                <a:cubicBezTo>
                  <a:pt x="16482" y="20699"/>
                  <a:pt x="16488" y="20712"/>
                  <a:pt x="16491" y="20712"/>
                </a:cubicBezTo>
                <a:cubicBezTo>
                  <a:pt x="16499" y="20712"/>
                  <a:pt x="16505" y="20663"/>
                  <a:pt x="16505" y="20604"/>
                </a:cubicBezTo>
                <a:cubicBezTo>
                  <a:pt x="16505" y="20546"/>
                  <a:pt x="16490" y="20499"/>
                  <a:pt x="16472" y="20499"/>
                </a:cubicBezTo>
                <a:close/>
                <a:moveTo>
                  <a:pt x="11637" y="21189"/>
                </a:moveTo>
                <a:cubicBezTo>
                  <a:pt x="11629" y="21189"/>
                  <a:pt x="11616" y="21198"/>
                  <a:pt x="11603" y="21213"/>
                </a:cubicBezTo>
                <a:cubicBezTo>
                  <a:pt x="11589" y="21227"/>
                  <a:pt x="11575" y="21247"/>
                  <a:pt x="11563" y="21269"/>
                </a:cubicBezTo>
                <a:cubicBezTo>
                  <a:pt x="11551" y="21290"/>
                  <a:pt x="11544" y="21304"/>
                  <a:pt x="11541" y="21316"/>
                </a:cubicBezTo>
                <a:cubicBezTo>
                  <a:pt x="11540" y="21320"/>
                  <a:pt x="11539" y="21325"/>
                  <a:pt x="11539" y="21328"/>
                </a:cubicBezTo>
                <a:cubicBezTo>
                  <a:pt x="11539" y="21329"/>
                  <a:pt x="11539" y="21329"/>
                  <a:pt x="11539" y="21329"/>
                </a:cubicBezTo>
                <a:cubicBezTo>
                  <a:pt x="11539" y="21331"/>
                  <a:pt x="11538" y="21333"/>
                  <a:pt x="11539" y="21335"/>
                </a:cubicBezTo>
                <a:cubicBezTo>
                  <a:pt x="11540" y="21339"/>
                  <a:pt x="11542" y="21343"/>
                  <a:pt x="11547" y="21345"/>
                </a:cubicBezTo>
                <a:cubicBezTo>
                  <a:pt x="11553" y="21347"/>
                  <a:pt x="11562" y="21349"/>
                  <a:pt x="11573" y="21349"/>
                </a:cubicBezTo>
                <a:cubicBezTo>
                  <a:pt x="11587" y="21349"/>
                  <a:pt x="11603" y="21339"/>
                  <a:pt x="11617" y="21325"/>
                </a:cubicBezTo>
                <a:cubicBezTo>
                  <a:pt x="11630" y="21310"/>
                  <a:pt x="11641" y="21291"/>
                  <a:pt x="11647" y="21269"/>
                </a:cubicBezTo>
                <a:cubicBezTo>
                  <a:pt x="11652" y="21249"/>
                  <a:pt x="11652" y="21233"/>
                  <a:pt x="11651" y="21219"/>
                </a:cubicBezTo>
                <a:cubicBezTo>
                  <a:pt x="11651" y="21209"/>
                  <a:pt x="11650" y="21201"/>
                  <a:pt x="11647" y="21196"/>
                </a:cubicBezTo>
                <a:cubicBezTo>
                  <a:pt x="11645" y="21192"/>
                  <a:pt x="11641" y="21189"/>
                  <a:pt x="11637" y="21189"/>
                </a:cubicBezTo>
                <a:close/>
                <a:moveTo>
                  <a:pt x="12099" y="21189"/>
                </a:moveTo>
                <a:cubicBezTo>
                  <a:pt x="12091" y="21189"/>
                  <a:pt x="12079" y="21198"/>
                  <a:pt x="12065" y="21213"/>
                </a:cubicBezTo>
                <a:cubicBezTo>
                  <a:pt x="12052" y="21227"/>
                  <a:pt x="12037" y="21247"/>
                  <a:pt x="12025" y="21269"/>
                </a:cubicBezTo>
                <a:cubicBezTo>
                  <a:pt x="12013" y="21290"/>
                  <a:pt x="12006" y="21304"/>
                  <a:pt x="12003" y="21316"/>
                </a:cubicBezTo>
                <a:cubicBezTo>
                  <a:pt x="12002" y="21320"/>
                  <a:pt x="12001" y="21325"/>
                  <a:pt x="12001" y="21328"/>
                </a:cubicBezTo>
                <a:cubicBezTo>
                  <a:pt x="12001" y="21329"/>
                  <a:pt x="12001" y="21329"/>
                  <a:pt x="12001" y="21329"/>
                </a:cubicBezTo>
                <a:cubicBezTo>
                  <a:pt x="12001" y="21331"/>
                  <a:pt x="12001" y="21333"/>
                  <a:pt x="12001" y="21335"/>
                </a:cubicBezTo>
                <a:cubicBezTo>
                  <a:pt x="12002" y="21339"/>
                  <a:pt x="12004" y="21343"/>
                  <a:pt x="12009" y="21345"/>
                </a:cubicBezTo>
                <a:cubicBezTo>
                  <a:pt x="12015" y="21347"/>
                  <a:pt x="12024" y="21349"/>
                  <a:pt x="12035" y="21349"/>
                </a:cubicBezTo>
                <a:cubicBezTo>
                  <a:pt x="12050" y="21349"/>
                  <a:pt x="12065" y="21339"/>
                  <a:pt x="12079" y="21325"/>
                </a:cubicBezTo>
                <a:cubicBezTo>
                  <a:pt x="12092" y="21310"/>
                  <a:pt x="12103" y="21291"/>
                  <a:pt x="12109" y="21269"/>
                </a:cubicBezTo>
                <a:cubicBezTo>
                  <a:pt x="12114" y="21249"/>
                  <a:pt x="12114" y="21233"/>
                  <a:pt x="12113" y="21219"/>
                </a:cubicBezTo>
                <a:cubicBezTo>
                  <a:pt x="12113" y="21209"/>
                  <a:pt x="12112" y="21201"/>
                  <a:pt x="12109" y="21196"/>
                </a:cubicBezTo>
                <a:cubicBezTo>
                  <a:pt x="12107" y="21192"/>
                  <a:pt x="12103" y="21189"/>
                  <a:pt x="12099" y="21189"/>
                </a:cubicBezTo>
                <a:close/>
                <a:moveTo>
                  <a:pt x="11297" y="21267"/>
                </a:moveTo>
                <a:cubicBezTo>
                  <a:pt x="11291" y="21271"/>
                  <a:pt x="11290" y="21281"/>
                  <a:pt x="11296" y="21296"/>
                </a:cubicBezTo>
                <a:cubicBezTo>
                  <a:pt x="11302" y="21310"/>
                  <a:pt x="11311" y="21323"/>
                  <a:pt x="11321" y="21333"/>
                </a:cubicBezTo>
                <a:cubicBezTo>
                  <a:pt x="11331" y="21342"/>
                  <a:pt x="11342" y="21349"/>
                  <a:pt x="11351" y="21349"/>
                </a:cubicBezTo>
                <a:cubicBezTo>
                  <a:pt x="11377" y="21349"/>
                  <a:pt x="11387" y="21339"/>
                  <a:pt x="11382" y="21325"/>
                </a:cubicBezTo>
                <a:cubicBezTo>
                  <a:pt x="11378" y="21311"/>
                  <a:pt x="11360" y="21293"/>
                  <a:pt x="11330" y="21275"/>
                </a:cubicBezTo>
                <a:cubicBezTo>
                  <a:pt x="11314" y="21266"/>
                  <a:pt x="11303" y="21263"/>
                  <a:pt x="11297" y="21267"/>
                </a:cubicBezTo>
                <a:close/>
              </a:path>
            </a:pathLst>
          </a:custGeom>
          <a:ln w="12700">
            <a:miter lim="400000"/>
          </a:ln>
        </p:spPr>
      </p:pic>
      <p:sp>
        <p:nvSpPr>
          <p:cNvPr id="267" name="Comparison between different models"/>
          <p:cNvSpPr txBox="1"/>
          <p:nvPr>
            <p:ph type="body" sz="quarter" idx="1"/>
          </p:nvPr>
        </p:nvSpPr>
        <p:spPr>
          <a:prstGeom prst="rect">
            <a:avLst/>
          </a:prstGeom>
        </p:spPr>
        <p:txBody>
          <a:bodyPr/>
          <a:lstStyle/>
          <a:p>
            <a:pPr/>
            <a:r>
              <a:t>Comparison between different models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9" name="A type of recurrent neural network"/>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A type of recurrent neural network </a:t>
            </a:r>
          </a:p>
        </p:txBody>
      </p:sp>
      <p:sp>
        <p:nvSpPr>
          <p:cNvPr id="270" name="Gated Recurrent Unit Networks"/>
          <p:cNvSpPr txBox="1"/>
          <p:nvPr>
            <p:ph type="title"/>
          </p:nvPr>
        </p:nvSpPr>
        <p:spPr>
          <a:prstGeom prst="rect">
            <a:avLst/>
          </a:prstGeom>
        </p:spPr>
        <p:txBody>
          <a:bodyPr/>
          <a:lstStyle>
            <a:lvl1pPr defTabSz="572516">
              <a:defRPr spc="-391" sz="9800"/>
            </a:lvl1pPr>
          </a:lstStyle>
          <a:p>
            <a:pPr/>
            <a:r>
              <a:t>Gated Recurrent Unit Networks</a:t>
            </a:r>
          </a:p>
        </p:txBody>
      </p:sp>
      <p:sp>
        <p:nvSpPr>
          <p:cNvPr id="271" name="Algorithm Overview:…"/>
          <p:cNvSpPr txBox="1"/>
          <p:nvPr>
            <p:ph type="body" idx="1"/>
          </p:nvPr>
        </p:nvSpPr>
        <p:spPr>
          <a:xfrm>
            <a:off x="1295400" y="4785495"/>
            <a:ext cx="21869400" cy="7622405"/>
          </a:xfrm>
          <a:prstGeom prst="rect">
            <a:avLst/>
          </a:prstGeom>
        </p:spPr>
        <p:txBody>
          <a:bodyPr/>
          <a:lstStyle/>
          <a:p>
            <a:pPr/>
            <a:r>
              <a:t>Algorithm Overview: </a:t>
            </a:r>
          </a:p>
          <a:p>
            <a:pPr>
              <a:defRPr>
                <a:latin typeface="+mn-lt"/>
                <a:ea typeface="+mn-ea"/>
                <a:cs typeface="+mn-cs"/>
                <a:sym typeface="Graphik"/>
              </a:defRPr>
            </a:pPr>
            <a:r>
              <a:t>GRUs are a simplified variant of LSTMs that combine the forget and input gates into a single update gate. They use: </a:t>
            </a:r>
          </a:p>
          <a:p>
            <a:pPr lvl="1">
              <a:defRPr>
                <a:latin typeface="+mn-lt"/>
                <a:ea typeface="+mn-ea"/>
                <a:cs typeface="+mn-cs"/>
                <a:sym typeface="Graphik"/>
              </a:defRPr>
            </a:pPr>
            <a:r>
              <a:t>Update Gate: Determines the importance of past information versus new input.</a:t>
            </a:r>
          </a:p>
          <a:p>
            <a:pPr lvl="1">
              <a:defRPr>
                <a:latin typeface="+mn-lt"/>
                <a:ea typeface="+mn-ea"/>
                <a:cs typeface="+mn-cs"/>
                <a:sym typeface="Graphik"/>
              </a:defRPr>
            </a:pPr>
            <a:r>
              <a:t>Reset Gate: Decides how much past information to forget.</a:t>
            </a:r>
          </a:p>
          <a:p>
            <a:pPr>
              <a:defRPr>
                <a:latin typeface="+mn-lt"/>
                <a:ea typeface="+mn-ea"/>
                <a:cs typeface="+mn-cs"/>
                <a:sym typeface="Graphik"/>
              </a:defRPr>
            </a:pPr>
            <a:r>
              <a:rPr>
                <a:latin typeface="Graphik Semibold"/>
                <a:ea typeface="Graphik Semibold"/>
                <a:cs typeface="Graphik Semibold"/>
                <a:sym typeface="Graphik Semibold"/>
              </a:rPr>
              <a:t>Strengths:</a:t>
            </a:r>
            <a:r>
              <a:t> </a:t>
            </a:r>
          </a:p>
          <a:p>
            <a:pPr>
              <a:defRPr>
                <a:latin typeface="+mn-lt"/>
                <a:ea typeface="+mn-ea"/>
                <a:cs typeface="+mn-cs"/>
                <a:sym typeface="Graphik"/>
              </a:defRPr>
            </a:pPr>
            <a:r>
              <a:t>Fewer parameters than LSTMs, leading to faster training. Performs well on datasets where computational efficiency is critical.</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73" name="AD_4nXeehqSRB4EAkfEKBcHoQBJ4DRdmFr2BTTNRDPN2Iyx7Lb4qIWSyNUsdp-SM48YiC60WgH7jpWPl6M8z9AMIiQYYUEJ5JibvLueg92_-nJQD5hCElag1N3s1OZxPwsmpToIFe-sC.png" descr="AD_4nXeehqSRB4EAkfEKBcHoQBJ4DRdmFr2BTTNRDPN2Iyx7Lb4qIWSyNUsdp-SM48YiC60WgH7jpWPl6M8z9AMIiQYYUEJ5JibvLueg92_-nJQD5hCElag1N3s1OZxPwsmpToIFe-sC.png"/>
          <p:cNvPicPr>
            <a:picLocks noChangeAspect="1"/>
          </p:cNvPicPr>
          <p:nvPr/>
        </p:nvPicPr>
        <p:blipFill>
          <a:blip r:embed="rId3">
            <a:extLst/>
          </a:blip>
          <a:stretch>
            <a:fillRect/>
          </a:stretch>
        </p:blipFill>
        <p:spPr>
          <a:xfrm>
            <a:off x="8619678" y="725259"/>
            <a:ext cx="7144644" cy="1226548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5" name="A type of Recurrent neural network"/>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A type of Recurrent neural network </a:t>
            </a:r>
          </a:p>
        </p:txBody>
      </p:sp>
      <p:sp>
        <p:nvSpPr>
          <p:cNvPr id="276" name="Long short term memory networks"/>
          <p:cNvSpPr txBox="1"/>
          <p:nvPr>
            <p:ph type="title"/>
          </p:nvPr>
        </p:nvSpPr>
        <p:spPr>
          <a:prstGeom prst="rect">
            <a:avLst/>
          </a:prstGeom>
        </p:spPr>
        <p:txBody>
          <a:bodyPr/>
          <a:lstStyle>
            <a:lvl1pPr defTabSz="514095">
              <a:defRPr spc="-352" sz="8800"/>
            </a:lvl1pPr>
          </a:lstStyle>
          <a:p>
            <a:pPr/>
            <a:r>
              <a:t>Long short term memory networks</a:t>
            </a:r>
          </a:p>
        </p:txBody>
      </p:sp>
      <p:sp>
        <p:nvSpPr>
          <p:cNvPr id="277" name="Algorithm Overview:…"/>
          <p:cNvSpPr txBox="1"/>
          <p:nvPr>
            <p:ph type="body" idx="1"/>
          </p:nvPr>
        </p:nvSpPr>
        <p:spPr>
          <a:xfrm>
            <a:off x="1295400" y="4785495"/>
            <a:ext cx="21869400" cy="7622405"/>
          </a:xfrm>
          <a:prstGeom prst="rect">
            <a:avLst/>
          </a:prstGeom>
        </p:spPr>
        <p:txBody>
          <a:bodyPr/>
          <a:lstStyle/>
          <a:p>
            <a:pPr defTabSz="508254">
              <a:spcBef>
                <a:spcPts val="2800"/>
              </a:spcBef>
              <a:defRPr sz="3480"/>
            </a:pPr>
            <a:r>
              <a:t>Algorithm Overview: </a:t>
            </a:r>
          </a:p>
          <a:p>
            <a:pPr defTabSz="508254">
              <a:spcBef>
                <a:spcPts val="2800"/>
              </a:spcBef>
              <a:defRPr sz="3480">
                <a:latin typeface="+mn-lt"/>
                <a:ea typeface="+mn-ea"/>
                <a:cs typeface="+mn-cs"/>
                <a:sym typeface="Graphik"/>
              </a:defRPr>
            </a:pPr>
            <a:r>
              <a:t>LSTMs are a type of Recurrent Neural Network (RNN) designed to capture long-term dependencies in sequential data. They utilize special components called memory cells, which have three gates:</a:t>
            </a:r>
          </a:p>
          <a:p>
            <a:pPr lvl="1" indent="397763" defTabSz="508254">
              <a:spcBef>
                <a:spcPts val="2800"/>
              </a:spcBef>
              <a:defRPr sz="3480">
                <a:latin typeface="+mn-lt"/>
                <a:ea typeface="+mn-ea"/>
                <a:cs typeface="+mn-cs"/>
                <a:sym typeface="Graphik"/>
              </a:defRPr>
            </a:pPr>
            <a:r>
              <a:t>Forget Gate: Decides what information to discard from the cell state. </a:t>
            </a:r>
          </a:p>
          <a:p>
            <a:pPr lvl="1" indent="397763" defTabSz="508254">
              <a:spcBef>
                <a:spcPts val="2800"/>
              </a:spcBef>
              <a:defRPr sz="3480">
                <a:latin typeface="+mn-lt"/>
                <a:ea typeface="+mn-ea"/>
                <a:cs typeface="+mn-cs"/>
                <a:sym typeface="Graphik"/>
              </a:defRPr>
            </a:pPr>
            <a:r>
              <a:t>Input Gate: Updates the cell state with new information. </a:t>
            </a:r>
          </a:p>
          <a:p>
            <a:pPr lvl="1" indent="397763" defTabSz="508254">
              <a:spcBef>
                <a:spcPts val="2800"/>
              </a:spcBef>
              <a:defRPr sz="3480">
                <a:latin typeface="+mn-lt"/>
                <a:ea typeface="+mn-ea"/>
                <a:cs typeface="+mn-cs"/>
                <a:sym typeface="Graphik"/>
              </a:defRPr>
            </a:pPr>
            <a:r>
              <a:t>Output Gate: Determines what part of the cell state to output.</a:t>
            </a:r>
          </a:p>
          <a:p>
            <a:pPr defTabSz="508254">
              <a:spcBef>
                <a:spcPts val="2800"/>
              </a:spcBef>
              <a:defRPr sz="3480">
                <a:latin typeface="+mn-lt"/>
                <a:ea typeface="+mn-ea"/>
                <a:cs typeface="+mn-cs"/>
                <a:sym typeface="Graphik"/>
              </a:defRPr>
            </a:pPr>
            <a:r>
              <a:rPr>
                <a:latin typeface="Graphik Semibold"/>
                <a:ea typeface="Graphik Semibold"/>
                <a:cs typeface="Graphik Semibold"/>
                <a:sym typeface="Graphik Semibold"/>
              </a:rPr>
              <a:t>Strengths:</a:t>
            </a:r>
            <a:r>
              <a:t> </a:t>
            </a:r>
          </a:p>
          <a:p>
            <a:pPr defTabSz="508254">
              <a:spcBef>
                <a:spcPts val="2800"/>
              </a:spcBef>
              <a:defRPr sz="3480">
                <a:latin typeface="+mn-lt"/>
                <a:ea typeface="+mn-ea"/>
                <a:cs typeface="+mn-cs"/>
                <a:sym typeface="Graphik"/>
              </a:defRPr>
            </a:pPr>
            <a:r>
              <a:t>Excellent for handling long-term dependencies in time-series data. Effective for data with temporal relationships like air quality predictions.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79" name="AD_4nXc1zAyhCCzT7ZYhkkNilQS7yCfoZqkA53y85j7-hLFYYnkDGHn32MHmG26hKgSVJkiC5QJoEz8eS3qyWSvaQ65Vim80uI2WgCFiXuUvheHKdpc13w0LW3VI9D6WKTdGGTH2dkJbkA.png" descr="AD_4nXc1zAyhCCzT7ZYhkkNilQS7yCfoZqkA53y85j7-hLFYYnkDGHn32MHmG26hKgSVJkiC5QJoEz8eS3qyWSvaQ65Vim80uI2WgCFiXuUvheHKdpc13w0LW3VI9D6WKTdGGTH2dkJbkA.png"/>
          <p:cNvPicPr>
            <a:picLocks noChangeAspect="1"/>
          </p:cNvPicPr>
          <p:nvPr/>
        </p:nvPicPr>
        <p:blipFill>
          <a:blip r:embed="rId3">
            <a:extLst/>
          </a:blip>
          <a:stretch>
            <a:fillRect/>
          </a:stretch>
        </p:blipFill>
        <p:spPr>
          <a:xfrm>
            <a:off x="8538618" y="586100"/>
            <a:ext cx="7306764" cy="125438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1" name="Introduction"/>
          <p:cNvSpPr txBox="1"/>
          <p:nvPr>
            <p:ph type="title"/>
          </p:nvPr>
        </p:nvSpPr>
        <p:spPr>
          <a:prstGeom prst="rect">
            <a:avLst/>
          </a:prstGeom>
        </p:spPr>
        <p:txBody>
          <a:bodyPr/>
          <a:lstStyle>
            <a:lvl1pPr>
              <a:defRPr spc="-590" sz="11800"/>
            </a:lvl1pPr>
          </a:lstStyle>
          <a:p>
            <a:pPr/>
            <a:r>
              <a:t>Introduction</a:t>
            </a:r>
          </a:p>
        </p:txBody>
      </p:sp>
      <p:sp>
        <p:nvSpPr>
          <p:cNvPr id="192" name="An Overview of Air Quality Monitoring and Advanced Forecasting Techniques"/>
          <p:cNvSpPr txBox="1"/>
          <p:nvPr>
            <p:ph type="body" sz="quarter" idx="1"/>
          </p:nvPr>
        </p:nvSpPr>
        <p:spPr>
          <a:prstGeom prst="rect">
            <a:avLst/>
          </a:prstGeom>
        </p:spPr>
        <p:txBody>
          <a:bodyPr/>
          <a:lstStyle/>
          <a:p>
            <a:pPr/>
            <a:r>
              <a:t>An Overview of Air Quality Monitoring and Advanced Forecasting Techniques</a:t>
            </a:r>
          </a:p>
        </p:txBody>
      </p:sp>
      <p:pic>
        <p:nvPicPr>
          <p:cNvPr id="193" name="pasted-movie.png" descr="pasted-movie.png"/>
          <p:cNvPicPr>
            <a:picLocks noChangeAspect="1"/>
          </p:cNvPicPr>
          <p:nvPr/>
        </p:nvPicPr>
        <p:blipFill>
          <a:blip r:embed="rId3">
            <a:extLst/>
          </a:blip>
          <a:srcRect l="2662" t="9167" r="3771" b="16792"/>
          <a:stretch>
            <a:fillRect/>
          </a:stretch>
        </p:blipFill>
        <p:spPr>
          <a:xfrm>
            <a:off x="12806231" y="5101600"/>
            <a:ext cx="11349436" cy="5051829"/>
          </a:xfrm>
          <a:custGeom>
            <a:avLst/>
            <a:gdLst/>
            <a:ahLst/>
            <a:cxnLst>
              <a:cxn ang="0">
                <a:pos x="wd2" y="hd2"/>
              </a:cxn>
              <a:cxn ang="5400000">
                <a:pos x="wd2" y="hd2"/>
              </a:cxn>
              <a:cxn ang="10800000">
                <a:pos x="wd2" y="hd2"/>
              </a:cxn>
              <a:cxn ang="16200000">
                <a:pos x="wd2" y="hd2"/>
              </a:cxn>
            </a:cxnLst>
            <a:rect l="0" t="0" r="r" b="b"/>
            <a:pathLst>
              <a:path w="21600" h="21596" fill="norm" stroke="1" extrusionOk="0">
                <a:moveTo>
                  <a:pt x="10915" y="0"/>
                </a:moveTo>
                <a:cubicBezTo>
                  <a:pt x="9865" y="5"/>
                  <a:pt x="8815" y="541"/>
                  <a:pt x="7837" y="1610"/>
                </a:cubicBezTo>
                <a:cubicBezTo>
                  <a:pt x="6391" y="3192"/>
                  <a:pt x="5258" y="5755"/>
                  <a:pt x="4554" y="9040"/>
                </a:cubicBezTo>
                <a:cubicBezTo>
                  <a:pt x="4170" y="10831"/>
                  <a:pt x="3893" y="13400"/>
                  <a:pt x="3893" y="15178"/>
                </a:cubicBezTo>
                <a:lnTo>
                  <a:pt x="3893" y="15772"/>
                </a:lnTo>
                <a:lnTo>
                  <a:pt x="4294" y="15792"/>
                </a:lnTo>
                <a:lnTo>
                  <a:pt x="4696" y="15814"/>
                </a:lnTo>
                <a:lnTo>
                  <a:pt x="4696" y="16695"/>
                </a:lnTo>
                <a:lnTo>
                  <a:pt x="4696" y="17575"/>
                </a:lnTo>
                <a:lnTo>
                  <a:pt x="4526" y="17599"/>
                </a:lnTo>
                <a:cubicBezTo>
                  <a:pt x="4432" y="17612"/>
                  <a:pt x="4336" y="17659"/>
                  <a:pt x="4312" y="17704"/>
                </a:cubicBezTo>
                <a:cubicBezTo>
                  <a:pt x="4285" y="17755"/>
                  <a:pt x="4269" y="17979"/>
                  <a:pt x="4269" y="18315"/>
                </a:cubicBezTo>
                <a:cubicBezTo>
                  <a:pt x="4269" y="18919"/>
                  <a:pt x="4235" y="18998"/>
                  <a:pt x="4065" y="18802"/>
                </a:cubicBezTo>
                <a:cubicBezTo>
                  <a:pt x="3930" y="18646"/>
                  <a:pt x="3901" y="18468"/>
                  <a:pt x="3851" y="17512"/>
                </a:cubicBezTo>
                <a:cubicBezTo>
                  <a:pt x="3816" y="16847"/>
                  <a:pt x="3796" y="16700"/>
                  <a:pt x="3706" y="16437"/>
                </a:cubicBezTo>
                <a:cubicBezTo>
                  <a:pt x="3544" y="15962"/>
                  <a:pt x="3344" y="15759"/>
                  <a:pt x="3070" y="15792"/>
                </a:cubicBezTo>
                <a:cubicBezTo>
                  <a:pt x="2728" y="15833"/>
                  <a:pt x="2549" y="16165"/>
                  <a:pt x="2306" y="17212"/>
                </a:cubicBezTo>
                <a:cubicBezTo>
                  <a:pt x="2192" y="17703"/>
                  <a:pt x="2177" y="17726"/>
                  <a:pt x="2100" y="17534"/>
                </a:cubicBezTo>
                <a:cubicBezTo>
                  <a:pt x="2066" y="17451"/>
                  <a:pt x="2027" y="17383"/>
                  <a:pt x="2014" y="17383"/>
                </a:cubicBezTo>
                <a:cubicBezTo>
                  <a:pt x="2000" y="17383"/>
                  <a:pt x="1901" y="17625"/>
                  <a:pt x="1793" y="17920"/>
                </a:cubicBezTo>
                <a:cubicBezTo>
                  <a:pt x="1686" y="18214"/>
                  <a:pt x="1584" y="18435"/>
                  <a:pt x="1567" y="18412"/>
                </a:cubicBezTo>
                <a:cubicBezTo>
                  <a:pt x="1551" y="18388"/>
                  <a:pt x="1537" y="18201"/>
                  <a:pt x="1537" y="17992"/>
                </a:cubicBezTo>
                <a:cubicBezTo>
                  <a:pt x="1537" y="17626"/>
                  <a:pt x="1534" y="17614"/>
                  <a:pt x="1438" y="17614"/>
                </a:cubicBezTo>
                <a:cubicBezTo>
                  <a:pt x="1377" y="17614"/>
                  <a:pt x="1331" y="17662"/>
                  <a:pt x="1317" y="17741"/>
                </a:cubicBezTo>
                <a:cubicBezTo>
                  <a:pt x="1299" y="17847"/>
                  <a:pt x="1268" y="17811"/>
                  <a:pt x="1142" y="17533"/>
                </a:cubicBezTo>
                <a:lnTo>
                  <a:pt x="989" y="17197"/>
                </a:lnTo>
                <a:lnTo>
                  <a:pt x="580" y="18111"/>
                </a:lnTo>
                <a:cubicBezTo>
                  <a:pt x="224" y="18908"/>
                  <a:pt x="180" y="19034"/>
                  <a:pt x="239" y="19083"/>
                </a:cubicBezTo>
                <a:cubicBezTo>
                  <a:pt x="300" y="19133"/>
                  <a:pt x="307" y="19211"/>
                  <a:pt x="307" y="19743"/>
                </a:cubicBezTo>
                <a:cubicBezTo>
                  <a:pt x="307" y="20249"/>
                  <a:pt x="296" y="20368"/>
                  <a:pt x="239" y="20485"/>
                </a:cubicBezTo>
                <a:cubicBezTo>
                  <a:pt x="171" y="20622"/>
                  <a:pt x="0" y="21357"/>
                  <a:pt x="0" y="21511"/>
                </a:cubicBezTo>
                <a:cubicBezTo>
                  <a:pt x="0" y="21567"/>
                  <a:pt x="2495" y="21593"/>
                  <a:pt x="8119" y="21594"/>
                </a:cubicBezTo>
                <a:lnTo>
                  <a:pt x="16238" y="21596"/>
                </a:lnTo>
                <a:lnTo>
                  <a:pt x="16233" y="20451"/>
                </a:lnTo>
                <a:cubicBezTo>
                  <a:pt x="16228" y="19140"/>
                  <a:pt x="16223" y="19166"/>
                  <a:pt x="16529" y="18953"/>
                </a:cubicBezTo>
                <a:lnTo>
                  <a:pt x="16716" y="18822"/>
                </a:lnTo>
                <a:lnTo>
                  <a:pt x="16716" y="17319"/>
                </a:lnTo>
                <a:lnTo>
                  <a:pt x="16716" y="15814"/>
                </a:lnTo>
                <a:lnTo>
                  <a:pt x="17339" y="15794"/>
                </a:lnTo>
                <a:lnTo>
                  <a:pt x="17963" y="15773"/>
                </a:lnTo>
                <a:lnTo>
                  <a:pt x="17963" y="15205"/>
                </a:lnTo>
                <a:cubicBezTo>
                  <a:pt x="17963" y="14552"/>
                  <a:pt x="17884" y="13106"/>
                  <a:pt x="17807" y="12350"/>
                </a:cubicBezTo>
                <a:cubicBezTo>
                  <a:pt x="17321" y="7582"/>
                  <a:pt x="15939" y="3674"/>
                  <a:pt x="14001" y="1585"/>
                </a:cubicBezTo>
                <a:cubicBezTo>
                  <a:pt x="13017" y="524"/>
                  <a:pt x="11966" y="-4"/>
                  <a:pt x="10915" y="0"/>
                </a:cubicBezTo>
                <a:close/>
                <a:moveTo>
                  <a:pt x="1957" y="8963"/>
                </a:moveTo>
                <a:cubicBezTo>
                  <a:pt x="1829" y="8964"/>
                  <a:pt x="1699" y="9079"/>
                  <a:pt x="1579" y="9309"/>
                </a:cubicBezTo>
                <a:cubicBezTo>
                  <a:pt x="1503" y="9457"/>
                  <a:pt x="1389" y="9596"/>
                  <a:pt x="1326" y="9620"/>
                </a:cubicBezTo>
                <a:cubicBezTo>
                  <a:pt x="1092" y="9708"/>
                  <a:pt x="1059" y="9734"/>
                  <a:pt x="991" y="9896"/>
                </a:cubicBezTo>
                <a:cubicBezTo>
                  <a:pt x="883" y="10156"/>
                  <a:pt x="894" y="10751"/>
                  <a:pt x="1012" y="10996"/>
                </a:cubicBezTo>
                <a:cubicBezTo>
                  <a:pt x="1113" y="11205"/>
                  <a:pt x="1350" y="11255"/>
                  <a:pt x="1466" y="11093"/>
                </a:cubicBezTo>
                <a:cubicBezTo>
                  <a:pt x="1516" y="11022"/>
                  <a:pt x="1572" y="11024"/>
                  <a:pt x="1716" y="11101"/>
                </a:cubicBezTo>
                <a:cubicBezTo>
                  <a:pt x="1826" y="11160"/>
                  <a:pt x="1963" y="11180"/>
                  <a:pt x="2052" y="11149"/>
                </a:cubicBezTo>
                <a:cubicBezTo>
                  <a:pt x="2236" y="11085"/>
                  <a:pt x="2387" y="11085"/>
                  <a:pt x="2619" y="11149"/>
                </a:cubicBezTo>
                <a:cubicBezTo>
                  <a:pt x="2778" y="11192"/>
                  <a:pt x="2806" y="11178"/>
                  <a:pt x="2882" y="11008"/>
                </a:cubicBezTo>
                <a:cubicBezTo>
                  <a:pt x="2983" y="10781"/>
                  <a:pt x="3024" y="10381"/>
                  <a:pt x="2974" y="10092"/>
                </a:cubicBezTo>
                <a:cubicBezTo>
                  <a:pt x="2928" y="9816"/>
                  <a:pt x="2747" y="9576"/>
                  <a:pt x="2587" y="9576"/>
                </a:cubicBezTo>
                <a:cubicBezTo>
                  <a:pt x="2488" y="9576"/>
                  <a:pt x="2428" y="9512"/>
                  <a:pt x="2325" y="9303"/>
                </a:cubicBezTo>
                <a:cubicBezTo>
                  <a:pt x="2212" y="9074"/>
                  <a:pt x="2085" y="8962"/>
                  <a:pt x="1957" y="8963"/>
                </a:cubicBezTo>
                <a:close/>
                <a:moveTo>
                  <a:pt x="20330" y="8963"/>
                </a:moveTo>
                <a:cubicBezTo>
                  <a:pt x="20148" y="8963"/>
                  <a:pt x="20048" y="9049"/>
                  <a:pt x="19904" y="9330"/>
                </a:cubicBezTo>
                <a:cubicBezTo>
                  <a:pt x="19822" y="9490"/>
                  <a:pt x="19741" y="9565"/>
                  <a:pt x="19620" y="9594"/>
                </a:cubicBezTo>
                <a:cubicBezTo>
                  <a:pt x="19324" y="9667"/>
                  <a:pt x="19180" y="10229"/>
                  <a:pt x="19311" y="10801"/>
                </a:cubicBezTo>
                <a:cubicBezTo>
                  <a:pt x="19340" y="10923"/>
                  <a:pt x="19390" y="11060"/>
                  <a:pt x="19422" y="11104"/>
                </a:cubicBezTo>
                <a:cubicBezTo>
                  <a:pt x="19456" y="11150"/>
                  <a:pt x="19557" y="11167"/>
                  <a:pt x="19654" y="11143"/>
                </a:cubicBezTo>
                <a:cubicBezTo>
                  <a:pt x="19747" y="11120"/>
                  <a:pt x="19881" y="11103"/>
                  <a:pt x="19952" y="11106"/>
                </a:cubicBezTo>
                <a:cubicBezTo>
                  <a:pt x="20274" y="11119"/>
                  <a:pt x="20518" y="11119"/>
                  <a:pt x="20644" y="11108"/>
                </a:cubicBezTo>
                <a:cubicBezTo>
                  <a:pt x="20719" y="11101"/>
                  <a:pt x="20846" y="11120"/>
                  <a:pt x="20926" y="11149"/>
                </a:cubicBezTo>
                <a:cubicBezTo>
                  <a:pt x="21186" y="11240"/>
                  <a:pt x="21344" y="10964"/>
                  <a:pt x="21344" y="10417"/>
                </a:cubicBezTo>
                <a:cubicBezTo>
                  <a:pt x="21344" y="9938"/>
                  <a:pt x="21217" y="9652"/>
                  <a:pt x="21006" y="9652"/>
                </a:cubicBezTo>
                <a:cubicBezTo>
                  <a:pt x="20953" y="9652"/>
                  <a:pt x="20858" y="9567"/>
                  <a:pt x="20794" y="9462"/>
                </a:cubicBezTo>
                <a:cubicBezTo>
                  <a:pt x="20528" y="9027"/>
                  <a:pt x="20469" y="8964"/>
                  <a:pt x="20330" y="8963"/>
                </a:cubicBezTo>
                <a:close/>
                <a:moveTo>
                  <a:pt x="17152" y="17231"/>
                </a:moveTo>
                <a:lnTo>
                  <a:pt x="17131" y="17670"/>
                </a:lnTo>
                <a:cubicBezTo>
                  <a:pt x="17119" y="17912"/>
                  <a:pt x="17101" y="18444"/>
                  <a:pt x="17089" y="18851"/>
                </a:cubicBezTo>
                <a:cubicBezTo>
                  <a:pt x="17068" y="19585"/>
                  <a:pt x="17069" y="19591"/>
                  <a:pt x="17148" y="19616"/>
                </a:cubicBezTo>
                <a:cubicBezTo>
                  <a:pt x="17228" y="19641"/>
                  <a:pt x="17229" y="19652"/>
                  <a:pt x="17229" y="20619"/>
                </a:cubicBezTo>
                <a:lnTo>
                  <a:pt x="17229" y="21594"/>
                </a:lnTo>
                <a:lnTo>
                  <a:pt x="19414" y="21594"/>
                </a:lnTo>
                <a:lnTo>
                  <a:pt x="21600" y="21594"/>
                </a:lnTo>
                <a:lnTo>
                  <a:pt x="21589" y="20656"/>
                </a:lnTo>
                <a:cubicBezTo>
                  <a:pt x="21579" y="19740"/>
                  <a:pt x="21577" y="19712"/>
                  <a:pt x="21475" y="19426"/>
                </a:cubicBezTo>
                <a:cubicBezTo>
                  <a:pt x="21380" y="19161"/>
                  <a:pt x="21370" y="19078"/>
                  <a:pt x="21366" y="18546"/>
                </a:cubicBezTo>
                <a:cubicBezTo>
                  <a:pt x="21361" y="17965"/>
                  <a:pt x="21360" y="17957"/>
                  <a:pt x="21267" y="17933"/>
                </a:cubicBezTo>
                <a:cubicBezTo>
                  <a:pt x="21183" y="17911"/>
                  <a:pt x="21173" y="17934"/>
                  <a:pt x="21173" y="18140"/>
                </a:cubicBezTo>
                <a:cubicBezTo>
                  <a:pt x="21173" y="18426"/>
                  <a:pt x="21121" y="18511"/>
                  <a:pt x="21071" y="18305"/>
                </a:cubicBezTo>
                <a:cubicBezTo>
                  <a:pt x="21036" y="18159"/>
                  <a:pt x="21001" y="18149"/>
                  <a:pt x="20488" y="18149"/>
                </a:cubicBezTo>
                <a:cubicBezTo>
                  <a:pt x="20117" y="18149"/>
                  <a:pt x="19921" y="18119"/>
                  <a:pt x="19876" y="18055"/>
                </a:cubicBezTo>
                <a:cubicBezTo>
                  <a:pt x="19823" y="17981"/>
                  <a:pt x="19800" y="17981"/>
                  <a:pt x="19767" y="18055"/>
                </a:cubicBezTo>
                <a:cubicBezTo>
                  <a:pt x="19744" y="18107"/>
                  <a:pt x="19678" y="18149"/>
                  <a:pt x="19620" y="18149"/>
                </a:cubicBezTo>
                <a:cubicBezTo>
                  <a:pt x="19534" y="18149"/>
                  <a:pt x="19490" y="18075"/>
                  <a:pt x="19369" y="17726"/>
                </a:cubicBezTo>
                <a:lnTo>
                  <a:pt x="19221" y="17304"/>
                </a:lnTo>
                <a:lnTo>
                  <a:pt x="19064" y="17730"/>
                </a:lnTo>
                <a:cubicBezTo>
                  <a:pt x="18886" y="18216"/>
                  <a:pt x="18849" y="18198"/>
                  <a:pt x="18824" y="17618"/>
                </a:cubicBezTo>
                <a:lnTo>
                  <a:pt x="18808" y="17231"/>
                </a:lnTo>
                <a:lnTo>
                  <a:pt x="17980" y="17231"/>
                </a:lnTo>
                <a:lnTo>
                  <a:pt x="17152" y="17231"/>
                </a:lnTo>
                <a:close/>
                <a:moveTo>
                  <a:pt x="16477" y="20217"/>
                </a:moveTo>
                <a:cubicBezTo>
                  <a:pt x="16449" y="20217"/>
                  <a:pt x="16426" y="20267"/>
                  <a:pt x="16426" y="20330"/>
                </a:cubicBezTo>
                <a:cubicBezTo>
                  <a:pt x="16426" y="20394"/>
                  <a:pt x="16449" y="20446"/>
                  <a:pt x="16477" y="20446"/>
                </a:cubicBezTo>
                <a:cubicBezTo>
                  <a:pt x="16506" y="20446"/>
                  <a:pt x="16529" y="20394"/>
                  <a:pt x="16529" y="20330"/>
                </a:cubicBezTo>
                <a:cubicBezTo>
                  <a:pt x="16529" y="20267"/>
                  <a:pt x="16506" y="20217"/>
                  <a:pt x="16477" y="20217"/>
                </a:cubicBezTo>
                <a:close/>
                <a:moveTo>
                  <a:pt x="16716" y="20217"/>
                </a:moveTo>
                <a:cubicBezTo>
                  <a:pt x="16688" y="20217"/>
                  <a:pt x="16665" y="20267"/>
                  <a:pt x="16665" y="20330"/>
                </a:cubicBezTo>
                <a:cubicBezTo>
                  <a:pt x="16665" y="20394"/>
                  <a:pt x="16688" y="20446"/>
                  <a:pt x="16716" y="20446"/>
                </a:cubicBezTo>
                <a:cubicBezTo>
                  <a:pt x="16744" y="20446"/>
                  <a:pt x="16767" y="20394"/>
                  <a:pt x="16767" y="20330"/>
                </a:cubicBezTo>
                <a:cubicBezTo>
                  <a:pt x="16767" y="20267"/>
                  <a:pt x="16744" y="20217"/>
                  <a:pt x="16716" y="20217"/>
                </a:cubicBezTo>
                <a:close/>
              </a:path>
            </a:pathLst>
          </a:cu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1" name="A dynamic and fluid approach"/>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A dynamic and fluid approach</a:t>
            </a:r>
          </a:p>
        </p:txBody>
      </p:sp>
      <p:sp>
        <p:nvSpPr>
          <p:cNvPr id="282" name="Liquid neural networks"/>
          <p:cNvSpPr txBox="1"/>
          <p:nvPr>
            <p:ph type="title"/>
          </p:nvPr>
        </p:nvSpPr>
        <p:spPr>
          <a:prstGeom prst="rect">
            <a:avLst/>
          </a:prstGeom>
        </p:spPr>
        <p:txBody>
          <a:bodyPr/>
          <a:lstStyle/>
          <a:p>
            <a:pPr/>
            <a:r>
              <a:t>Liquid neural networks</a:t>
            </a:r>
          </a:p>
        </p:txBody>
      </p:sp>
      <p:sp>
        <p:nvSpPr>
          <p:cNvPr id="283" name="Algorithm Overview:…"/>
          <p:cNvSpPr txBox="1"/>
          <p:nvPr>
            <p:ph type="body" idx="1"/>
          </p:nvPr>
        </p:nvSpPr>
        <p:spPr>
          <a:xfrm>
            <a:off x="1295400" y="4785495"/>
            <a:ext cx="21869400" cy="7622405"/>
          </a:xfrm>
          <a:prstGeom prst="rect">
            <a:avLst/>
          </a:prstGeom>
        </p:spPr>
        <p:txBody>
          <a:bodyPr/>
          <a:lstStyle/>
          <a:p>
            <a:pPr/>
            <a:r>
              <a:t>Algorithm Overview: </a:t>
            </a:r>
          </a:p>
          <a:p>
            <a:pPr>
              <a:defRPr>
                <a:latin typeface="+mn-lt"/>
                <a:ea typeface="+mn-ea"/>
                <a:cs typeface="+mn-cs"/>
                <a:sym typeface="Graphik"/>
              </a:defRPr>
            </a:pPr>
            <a:r>
              <a:t>LNNs adapt their structure dynamically based on the complexity of the input patterns. </a:t>
            </a:r>
          </a:p>
          <a:p>
            <a:pPr>
              <a:defRPr>
                <a:latin typeface="+mn-lt"/>
                <a:ea typeface="+mn-ea"/>
                <a:cs typeface="+mn-cs"/>
                <a:sym typeface="Graphik"/>
              </a:defRPr>
            </a:pPr>
            <a:r>
              <a:t>They use continuous-time dynamics and neural ODEs (ordinary differential equations) to handle varying temporal patterns efficiently.</a:t>
            </a:r>
          </a:p>
          <a:p>
            <a:pPr>
              <a:defRPr>
                <a:latin typeface="+mn-lt"/>
                <a:ea typeface="+mn-ea"/>
                <a:cs typeface="+mn-cs"/>
                <a:sym typeface="Graphik"/>
              </a:defRPr>
            </a:pPr>
            <a:r>
              <a:rPr>
                <a:latin typeface="Graphik Semibold"/>
                <a:ea typeface="Graphik Semibold"/>
                <a:cs typeface="Graphik Semibold"/>
                <a:sym typeface="Graphik Semibold"/>
              </a:rPr>
              <a:t>Strengths:</a:t>
            </a:r>
            <a:r>
              <a:t> </a:t>
            </a:r>
          </a:p>
          <a:p>
            <a:pPr>
              <a:defRPr>
                <a:latin typeface="+mn-lt"/>
                <a:ea typeface="+mn-ea"/>
                <a:cs typeface="+mn-cs"/>
                <a:sym typeface="Graphik"/>
              </a:defRPr>
            </a:pPr>
            <a:r>
              <a:t>Flexible and robust in handling real-time data. Effective for non-stationary, complex sequences like air quality metrics.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5" name="Hardware…"/>
          <p:cNvSpPr txBox="1"/>
          <p:nvPr>
            <p:ph type="title"/>
          </p:nvPr>
        </p:nvSpPr>
        <p:spPr>
          <a:xfrm>
            <a:off x="1295400" y="3743016"/>
            <a:ext cx="13787128" cy="5334001"/>
          </a:xfrm>
          <a:prstGeom prst="rect">
            <a:avLst/>
          </a:prstGeom>
        </p:spPr>
        <p:txBody>
          <a:bodyPr/>
          <a:lstStyle/>
          <a:p>
            <a:pPr defTabSz="1091207">
              <a:defRPr spc="-625" sz="12502"/>
            </a:pPr>
            <a:r>
              <a:t>Hardware</a:t>
            </a:r>
          </a:p>
          <a:p>
            <a:pPr defTabSz="1091207">
              <a:defRPr spc="-625" sz="12502"/>
            </a:pPr>
            <a:r>
              <a:t>Implementation</a:t>
            </a:r>
          </a:p>
        </p:txBody>
      </p:sp>
      <p:pic>
        <p:nvPicPr>
          <p:cNvPr id="286" name="pasted-movie.png" descr="pasted-movie.png"/>
          <p:cNvPicPr>
            <a:picLocks noChangeAspect="1"/>
          </p:cNvPicPr>
          <p:nvPr/>
        </p:nvPicPr>
        <p:blipFill>
          <a:blip r:embed="rId3">
            <a:extLst/>
          </a:blip>
          <a:stretch>
            <a:fillRect/>
          </a:stretch>
        </p:blipFill>
        <p:spPr>
          <a:xfrm>
            <a:off x="15898983" y="3502050"/>
            <a:ext cx="6618245" cy="67119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88" name="pasted-movie.png" descr="pasted-movie.png"/>
          <p:cNvPicPr>
            <a:picLocks noChangeAspect="1"/>
          </p:cNvPicPr>
          <p:nvPr/>
        </p:nvPicPr>
        <p:blipFill>
          <a:blip r:embed="rId3">
            <a:extLst/>
          </a:blip>
          <a:stretch>
            <a:fillRect/>
          </a:stretch>
        </p:blipFill>
        <p:spPr>
          <a:xfrm>
            <a:off x="4254349" y="904762"/>
            <a:ext cx="15875302" cy="1190647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90" name="pasted-movie.png" descr="pasted-movie.png"/>
          <p:cNvPicPr>
            <a:picLocks noChangeAspect="1"/>
          </p:cNvPicPr>
          <p:nvPr/>
        </p:nvPicPr>
        <p:blipFill>
          <a:blip r:embed="rId3">
            <a:extLst/>
          </a:blip>
          <a:stretch>
            <a:fillRect/>
          </a:stretch>
        </p:blipFill>
        <p:spPr>
          <a:xfrm>
            <a:off x="2200507" y="1924700"/>
            <a:ext cx="19982986" cy="98666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2" name="preliminary outputs"/>
          <p:cNvSpPr txBox="1"/>
          <p:nvPr>
            <p:ph type="title"/>
          </p:nvPr>
        </p:nvSpPr>
        <p:spPr>
          <a:prstGeom prst="rect">
            <a:avLst/>
          </a:prstGeom>
        </p:spPr>
        <p:txBody>
          <a:bodyPr/>
          <a:lstStyle/>
          <a:p>
            <a:pPr/>
            <a:r>
              <a:t>preliminary outputs</a:t>
            </a:r>
          </a:p>
        </p:txBody>
      </p:sp>
      <p:sp>
        <p:nvSpPr>
          <p:cNvPr id="293" name="performances of each model"/>
          <p:cNvSpPr txBox="1"/>
          <p:nvPr>
            <p:ph type="body" sz="quarter" idx="1"/>
          </p:nvPr>
        </p:nvSpPr>
        <p:spPr>
          <a:prstGeom prst="rect">
            <a:avLst/>
          </a:prstGeom>
        </p:spPr>
        <p:txBody>
          <a:bodyPr/>
          <a:lstStyle/>
          <a:p>
            <a:pPr/>
            <a:r>
              <a:t>performances of each model</a:t>
            </a:r>
          </a:p>
        </p:txBody>
      </p:sp>
      <p:pic>
        <p:nvPicPr>
          <p:cNvPr id="294" name="pasted-movie.png" descr="pasted-movie.png"/>
          <p:cNvPicPr>
            <a:picLocks noChangeAspect="1"/>
          </p:cNvPicPr>
          <p:nvPr/>
        </p:nvPicPr>
        <p:blipFill>
          <a:blip r:embed="rId3">
            <a:extLst/>
          </a:blip>
          <a:srcRect l="4639" t="9940" r="21236" b="1"/>
          <a:stretch>
            <a:fillRect/>
          </a:stretch>
        </p:blipFill>
        <p:spPr>
          <a:xfrm>
            <a:off x="14642436" y="3293335"/>
            <a:ext cx="9131338" cy="6233363"/>
          </a:xfrm>
          <a:custGeom>
            <a:avLst/>
            <a:gdLst/>
            <a:ahLst/>
            <a:cxnLst>
              <a:cxn ang="0">
                <a:pos x="wd2" y="hd2"/>
              </a:cxn>
              <a:cxn ang="5400000">
                <a:pos x="wd2" y="hd2"/>
              </a:cxn>
              <a:cxn ang="10800000">
                <a:pos x="wd2" y="hd2"/>
              </a:cxn>
              <a:cxn ang="16200000">
                <a:pos x="wd2" y="hd2"/>
              </a:cxn>
            </a:cxnLst>
            <a:rect l="0" t="0" r="r" b="b"/>
            <a:pathLst>
              <a:path w="21599" h="21572" fill="norm" stroke="1" extrusionOk="0">
                <a:moveTo>
                  <a:pt x="15783" y="4"/>
                </a:moveTo>
                <a:cubicBezTo>
                  <a:pt x="15560" y="-28"/>
                  <a:pt x="15275" y="113"/>
                  <a:pt x="14374" y="696"/>
                </a:cubicBezTo>
                <a:cubicBezTo>
                  <a:pt x="14341" y="718"/>
                  <a:pt x="14098" y="866"/>
                  <a:pt x="13834" y="1026"/>
                </a:cubicBezTo>
                <a:cubicBezTo>
                  <a:pt x="13569" y="1186"/>
                  <a:pt x="13312" y="1344"/>
                  <a:pt x="13263" y="1379"/>
                </a:cubicBezTo>
                <a:cubicBezTo>
                  <a:pt x="13213" y="1414"/>
                  <a:pt x="13010" y="1539"/>
                  <a:pt x="12812" y="1658"/>
                </a:cubicBezTo>
                <a:cubicBezTo>
                  <a:pt x="12614" y="1776"/>
                  <a:pt x="12371" y="1923"/>
                  <a:pt x="12271" y="1983"/>
                </a:cubicBezTo>
                <a:cubicBezTo>
                  <a:pt x="12172" y="2044"/>
                  <a:pt x="11970" y="2168"/>
                  <a:pt x="11821" y="2258"/>
                </a:cubicBezTo>
                <a:cubicBezTo>
                  <a:pt x="11672" y="2348"/>
                  <a:pt x="11417" y="2509"/>
                  <a:pt x="11253" y="2616"/>
                </a:cubicBezTo>
                <a:lnTo>
                  <a:pt x="10954" y="2811"/>
                </a:lnTo>
                <a:lnTo>
                  <a:pt x="10840" y="2736"/>
                </a:lnTo>
                <a:cubicBezTo>
                  <a:pt x="10777" y="2694"/>
                  <a:pt x="10724" y="2644"/>
                  <a:pt x="10724" y="2626"/>
                </a:cubicBezTo>
                <a:cubicBezTo>
                  <a:pt x="10724" y="2608"/>
                  <a:pt x="10615" y="2497"/>
                  <a:pt x="10481" y="2380"/>
                </a:cubicBezTo>
                <a:cubicBezTo>
                  <a:pt x="10347" y="2263"/>
                  <a:pt x="10188" y="2124"/>
                  <a:pt x="10128" y="2070"/>
                </a:cubicBezTo>
                <a:cubicBezTo>
                  <a:pt x="9991" y="1947"/>
                  <a:pt x="9799" y="1940"/>
                  <a:pt x="9649" y="2055"/>
                </a:cubicBezTo>
                <a:cubicBezTo>
                  <a:pt x="9544" y="2135"/>
                  <a:pt x="9104" y="2543"/>
                  <a:pt x="8960" y="2693"/>
                </a:cubicBezTo>
                <a:cubicBezTo>
                  <a:pt x="8838" y="2821"/>
                  <a:pt x="8804" y="3010"/>
                  <a:pt x="8795" y="3592"/>
                </a:cubicBezTo>
                <a:lnTo>
                  <a:pt x="8787" y="4137"/>
                </a:lnTo>
                <a:lnTo>
                  <a:pt x="8351" y="4395"/>
                </a:lnTo>
                <a:cubicBezTo>
                  <a:pt x="8112" y="4537"/>
                  <a:pt x="7895" y="4666"/>
                  <a:pt x="7871" y="4679"/>
                </a:cubicBezTo>
                <a:cubicBezTo>
                  <a:pt x="7846" y="4693"/>
                  <a:pt x="7758" y="4750"/>
                  <a:pt x="7675" y="4806"/>
                </a:cubicBezTo>
                <a:cubicBezTo>
                  <a:pt x="7593" y="4862"/>
                  <a:pt x="7261" y="5069"/>
                  <a:pt x="6939" y="5267"/>
                </a:cubicBezTo>
                <a:cubicBezTo>
                  <a:pt x="6617" y="5466"/>
                  <a:pt x="6313" y="5654"/>
                  <a:pt x="6263" y="5685"/>
                </a:cubicBezTo>
                <a:cubicBezTo>
                  <a:pt x="6214" y="5716"/>
                  <a:pt x="5970" y="5864"/>
                  <a:pt x="5723" y="6013"/>
                </a:cubicBezTo>
                <a:cubicBezTo>
                  <a:pt x="5044" y="6421"/>
                  <a:pt x="4631" y="6674"/>
                  <a:pt x="4424" y="6812"/>
                </a:cubicBezTo>
                <a:cubicBezTo>
                  <a:pt x="4322" y="6881"/>
                  <a:pt x="4228" y="6936"/>
                  <a:pt x="4216" y="6936"/>
                </a:cubicBezTo>
                <a:cubicBezTo>
                  <a:pt x="4204" y="6936"/>
                  <a:pt x="4139" y="6974"/>
                  <a:pt x="4072" y="7020"/>
                </a:cubicBezTo>
                <a:cubicBezTo>
                  <a:pt x="4005" y="7066"/>
                  <a:pt x="3781" y="7205"/>
                  <a:pt x="3575" y="7330"/>
                </a:cubicBezTo>
                <a:cubicBezTo>
                  <a:pt x="3368" y="7456"/>
                  <a:pt x="3172" y="7575"/>
                  <a:pt x="3139" y="7595"/>
                </a:cubicBezTo>
                <a:cubicBezTo>
                  <a:pt x="3106" y="7615"/>
                  <a:pt x="3018" y="7671"/>
                  <a:pt x="2944" y="7720"/>
                </a:cubicBezTo>
                <a:cubicBezTo>
                  <a:pt x="2870" y="7769"/>
                  <a:pt x="2687" y="7881"/>
                  <a:pt x="2538" y="7968"/>
                </a:cubicBezTo>
                <a:cubicBezTo>
                  <a:pt x="2390" y="8055"/>
                  <a:pt x="2242" y="8146"/>
                  <a:pt x="2211" y="8172"/>
                </a:cubicBezTo>
                <a:cubicBezTo>
                  <a:pt x="2179" y="8198"/>
                  <a:pt x="2065" y="8269"/>
                  <a:pt x="1955" y="8329"/>
                </a:cubicBezTo>
                <a:cubicBezTo>
                  <a:pt x="1846" y="8389"/>
                  <a:pt x="1744" y="8454"/>
                  <a:pt x="1727" y="8474"/>
                </a:cubicBezTo>
                <a:cubicBezTo>
                  <a:pt x="1711" y="8494"/>
                  <a:pt x="1604" y="8563"/>
                  <a:pt x="1490" y="8625"/>
                </a:cubicBezTo>
                <a:cubicBezTo>
                  <a:pt x="1281" y="8740"/>
                  <a:pt x="818" y="9111"/>
                  <a:pt x="705" y="9255"/>
                </a:cubicBezTo>
                <a:cubicBezTo>
                  <a:pt x="608" y="9377"/>
                  <a:pt x="511" y="9601"/>
                  <a:pt x="511" y="9701"/>
                </a:cubicBezTo>
                <a:cubicBezTo>
                  <a:pt x="511" y="9752"/>
                  <a:pt x="497" y="9793"/>
                  <a:pt x="481" y="9793"/>
                </a:cubicBezTo>
                <a:cubicBezTo>
                  <a:pt x="463" y="9793"/>
                  <a:pt x="451" y="9932"/>
                  <a:pt x="451" y="10123"/>
                </a:cubicBezTo>
                <a:cubicBezTo>
                  <a:pt x="451" y="10313"/>
                  <a:pt x="438" y="10452"/>
                  <a:pt x="421" y="10452"/>
                </a:cubicBezTo>
                <a:cubicBezTo>
                  <a:pt x="403" y="10452"/>
                  <a:pt x="391" y="10598"/>
                  <a:pt x="391" y="10801"/>
                </a:cubicBezTo>
                <a:cubicBezTo>
                  <a:pt x="391" y="10993"/>
                  <a:pt x="377" y="11162"/>
                  <a:pt x="360" y="11177"/>
                </a:cubicBezTo>
                <a:cubicBezTo>
                  <a:pt x="344" y="11192"/>
                  <a:pt x="330" y="11341"/>
                  <a:pt x="330" y="11507"/>
                </a:cubicBezTo>
                <a:cubicBezTo>
                  <a:pt x="330" y="11673"/>
                  <a:pt x="317" y="11822"/>
                  <a:pt x="300" y="11837"/>
                </a:cubicBezTo>
                <a:cubicBezTo>
                  <a:pt x="284" y="11852"/>
                  <a:pt x="270" y="12040"/>
                  <a:pt x="270" y="12254"/>
                </a:cubicBezTo>
                <a:cubicBezTo>
                  <a:pt x="270" y="12469"/>
                  <a:pt x="257" y="12657"/>
                  <a:pt x="240" y="12672"/>
                </a:cubicBezTo>
                <a:cubicBezTo>
                  <a:pt x="224" y="12687"/>
                  <a:pt x="210" y="12834"/>
                  <a:pt x="210" y="12997"/>
                </a:cubicBezTo>
                <a:cubicBezTo>
                  <a:pt x="210" y="13161"/>
                  <a:pt x="200" y="13309"/>
                  <a:pt x="188" y="13327"/>
                </a:cubicBezTo>
                <a:cubicBezTo>
                  <a:pt x="175" y="13345"/>
                  <a:pt x="149" y="13730"/>
                  <a:pt x="128" y="14181"/>
                </a:cubicBezTo>
                <a:cubicBezTo>
                  <a:pt x="73" y="15367"/>
                  <a:pt x="58" y="15569"/>
                  <a:pt x="27" y="15615"/>
                </a:cubicBezTo>
                <a:cubicBezTo>
                  <a:pt x="12" y="15638"/>
                  <a:pt x="0" y="15880"/>
                  <a:pt x="0" y="16154"/>
                </a:cubicBezTo>
                <a:lnTo>
                  <a:pt x="0" y="16649"/>
                </a:lnTo>
                <a:lnTo>
                  <a:pt x="143" y="16865"/>
                </a:lnTo>
                <a:cubicBezTo>
                  <a:pt x="243" y="17017"/>
                  <a:pt x="325" y="17097"/>
                  <a:pt x="421" y="17134"/>
                </a:cubicBezTo>
                <a:cubicBezTo>
                  <a:pt x="561" y="17189"/>
                  <a:pt x="877" y="17168"/>
                  <a:pt x="1038" y="17093"/>
                </a:cubicBezTo>
                <a:cubicBezTo>
                  <a:pt x="1087" y="17071"/>
                  <a:pt x="1268" y="16989"/>
                  <a:pt x="1442" y="16913"/>
                </a:cubicBezTo>
                <a:cubicBezTo>
                  <a:pt x="1615" y="16837"/>
                  <a:pt x="1920" y="16700"/>
                  <a:pt x="2118" y="16607"/>
                </a:cubicBezTo>
                <a:cubicBezTo>
                  <a:pt x="2316" y="16514"/>
                  <a:pt x="2661" y="16375"/>
                  <a:pt x="2884" y="16298"/>
                </a:cubicBezTo>
                <a:cubicBezTo>
                  <a:pt x="3306" y="16152"/>
                  <a:pt x="3652" y="16011"/>
                  <a:pt x="4010" y="15838"/>
                </a:cubicBezTo>
                <a:cubicBezTo>
                  <a:pt x="4438" y="15632"/>
                  <a:pt x="4649" y="15538"/>
                  <a:pt x="4947" y="15419"/>
                </a:cubicBezTo>
                <a:cubicBezTo>
                  <a:pt x="5115" y="15352"/>
                  <a:pt x="5291" y="15265"/>
                  <a:pt x="5338" y="15228"/>
                </a:cubicBezTo>
                <a:cubicBezTo>
                  <a:pt x="5384" y="15190"/>
                  <a:pt x="5564" y="15117"/>
                  <a:pt x="5738" y="15066"/>
                </a:cubicBezTo>
                <a:cubicBezTo>
                  <a:pt x="6050" y="14973"/>
                  <a:pt x="6204" y="14910"/>
                  <a:pt x="6699" y="14670"/>
                </a:cubicBezTo>
                <a:cubicBezTo>
                  <a:pt x="6928" y="14559"/>
                  <a:pt x="7344" y="14377"/>
                  <a:pt x="8201" y="14011"/>
                </a:cubicBezTo>
                <a:cubicBezTo>
                  <a:pt x="8358" y="13944"/>
                  <a:pt x="8510" y="13875"/>
                  <a:pt x="8539" y="13858"/>
                </a:cubicBezTo>
                <a:cubicBezTo>
                  <a:pt x="8587" y="13830"/>
                  <a:pt x="8591" y="13871"/>
                  <a:pt x="8591" y="14379"/>
                </a:cubicBezTo>
                <a:cubicBezTo>
                  <a:pt x="8591" y="14699"/>
                  <a:pt x="8579" y="14941"/>
                  <a:pt x="8561" y="14957"/>
                </a:cubicBezTo>
                <a:cubicBezTo>
                  <a:pt x="8543" y="14974"/>
                  <a:pt x="8531" y="15330"/>
                  <a:pt x="8531" y="15880"/>
                </a:cubicBezTo>
                <a:cubicBezTo>
                  <a:pt x="8531" y="16430"/>
                  <a:pt x="8520" y="16787"/>
                  <a:pt x="8501" y="16803"/>
                </a:cubicBezTo>
                <a:cubicBezTo>
                  <a:pt x="8482" y="16821"/>
                  <a:pt x="8471" y="17425"/>
                  <a:pt x="8471" y="18473"/>
                </a:cubicBezTo>
                <a:cubicBezTo>
                  <a:pt x="8471" y="19521"/>
                  <a:pt x="8460" y="20126"/>
                  <a:pt x="8441" y="20144"/>
                </a:cubicBezTo>
                <a:cubicBezTo>
                  <a:pt x="8398" y="20183"/>
                  <a:pt x="8403" y="21058"/>
                  <a:pt x="8447" y="21123"/>
                </a:cubicBezTo>
                <a:cubicBezTo>
                  <a:pt x="8473" y="21162"/>
                  <a:pt x="8474" y="21201"/>
                  <a:pt x="8449" y="21275"/>
                </a:cubicBezTo>
                <a:cubicBezTo>
                  <a:pt x="8430" y="21330"/>
                  <a:pt x="8407" y="21419"/>
                  <a:pt x="8396" y="21473"/>
                </a:cubicBezTo>
                <a:lnTo>
                  <a:pt x="8377" y="21572"/>
                </a:lnTo>
                <a:lnTo>
                  <a:pt x="9489" y="21572"/>
                </a:lnTo>
                <a:cubicBezTo>
                  <a:pt x="10345" y="21572"/>
                  <a:pt x="10606" y="21559"/>
                  <a:pt x="10625" y="21517"/>
                </a:cubicBezTo>
                <a:cubicBezTo>
                  <a:pt x="10649" y="21463"/>
                  <a:pt x="10681" y="19396"/>
                  <a:pt x="10710" y="16013"/>
                </a:cubicBezTo>
                <a:cubicBezTo>
                  <a:pt x="10719" y="14988"/>
                  <a:pt x="10738" y="14284"/>
                  <a:pt x="10755" y="14258"/>
                </a:cubicBezTo>
                <a:cubicBezTo>
                  <a:pt x="10772" y="14234"/>
                  <a:pt x="10784" y="13922"/>
                  <a:pt x="10784" y="13544"/>
                </a:cubicBezTo>
                <a:lnTo>
                  <a:pt x="10784" y="12874"/>
                </a:lnTo>
                <a:lnTo>
                  <a:pt x="10897" y="12846"/>
                </a:lnTo>
                <a:cubicBezTo>
                  <a:pt x="10959" y="12831"/>
                  <a:pt x="11125" y="12771"/>
                  <a:pt x="11265" y="12712"/>
                </a:cubicBezTo>
                <a:cubicBezTo>
                  <a:pt x="11406" y="12652"/>
                  <a:pt x="11734" y="12514"/>
                  <a:pt x="11995" y="12407"/>
                </a:cubicBezTo>
                <a:cubicBezTo>
                  <a:pt x="12256" y="12299"/>
                  <a:pt x="12493" y="12194"/>
                  <a:pt x="12521" y="12172"/>
                </a:cubicBezTo>
                <a:cubicBezTo>
                  <a:pt x="12549" y="12150"/>
                  <a:pt x="12734" y="12069"/>
                  <a:pt x="12932" y="11993"/>
                </a:cubicBezTo>
                <a:cubicBezTo>
                  <a:pt x="13326" y="11842"/>
                  <a:pt x="13527" y="11759"/>
                  <a:pt x="13984" y="11558"/>
                </a:cubicBezTo>
                <a:cubicBezTo>
                  <a:pt x="14149" y="11485"/>
                  <a:pt x="14527" y="11324"/>
                  <a:pt x="14825" y="11199"/>
                </a:cubicBezTo>
                <a:cubicBezTo>
                  <a:pt x="15955" y="10727"/>
                  <a:pt x="16109" y="10638"/>
                  <a:pt x="16344" y="10315"/>
                </a:cubicBezTo>
                <a:cubicBezTo>
                  <a:pt x="16403" y="10234"/>
                  <a:pt x="16518" y="10078"/>
                  <a:pt x="16600" y="9969"/>
                </a:cubicBezTo>
                <a:cubicBezTo>
                  <a:pt x="16682" y="9860"/>
                  <a:pt x="16896" y="9573"/>
                  <a:pt x="17075" y="9331"/>
                </a:cubicBezTo>
                <a:cubicBezTo>
                  <a:pt x="17254" y="9090"/>
                  <a:pt x="17443" y="8836"/>
                  <a:pt x="17495" y="8768"/>
                </a:cubicBezTo>
                <a:cubicBezTo>
                  <a:pt x="17546" y="8700"/>
                  <a:pt x="17643" y="8572"/>
                  <a:pt x="17709" y="8481"/>
                </a:cubicBezTo>
                <a:cubicBezTo>
                  <a:pt x="18087" y="7964"/>
                  <a:pt x="18375" y="7573"/>
                  <a:pt x="18640" y="7222"/>
                </a:cubicBezTo>
                <a:cubicBezTo>
                  <a:pt x="19098" y="6614"/>
                  <a:pt x="19227" y="6442"/>
                  <a:pt x="19329" y="6299"/>
                </a:cubicBezTo>
                <a:cubicBezTo>
                  <a:pt x="19381" y="6226"/>
                  <a:pt x="19557" y="5989"/>
                  <a:pt x="19721" y="5771"/>
                </a:cubicBezTo>
                <a:cubicBezTo>
                  <a:pt x="19885" y="5554"/>
                  <a:pt x="20048" y="5336"/>
                  <a:pt x="20084" y="5288"/>
                </a:cubicBezTo>
                <a:cubicBezTo>
                  <a:pt x="20344" y="4931"/>
                  <a:pt x="20544" y="4663"/>
                  <a:pt x="20803" y="4321"/>
                </a:cubicBezTo>
                <a:cubicBezTo>
                  <a:pt x="21210" y="3783"/>
                  <a:pt x="21477" y="3370"/>
                  <a:pt x="21478" y="3277"/>
                </a:cubicBezTo>
                <a:cubicBezTo>
                  <a:pt x="21478" y="3202"/>
                  <a:pt x="21490" y="3158"/>
                  <a:pt x="21564" y="2949"/>
                </a:cubicBezTo>
                <a:cubicBezTo>
                  <a:pt x="21586" y="2887"/>
                  <a:pt x="21598" y="2587"/>
                  <a:pt x="21599" y="2303"/>
                </a:cubicBezTo>
                <a:cubicBezTo>
                  <a:pt x="21600" y="2019"/>
                  <a:pt x="21590" y="1750"/>
                  <a:pt x="21569" y="1750"/>
                </a:cubicBezTo>
                <a:cubicBezTo>
                  <a:pt x="21552" y="1750"/>
                  <a:pt x="21539" y="1710"/>
                  <a:pt x="21539" y="1661"/>
                </a:cubicBezTo>
                <a:cubicBezTo>
                  <a:pt x="21539" y="1543"/>
                  <a:pt x="21463" y="1379"/>
                  <a:pt x="21366" y="1286"/>
                </a:cubicBezTo>
                <a:cubicBezTo>
                  <a:pt x="21247" y="1172"/>
                  <a:pt x="21029" y="1098"/>
                  <a:pt x="20517" y="998"/>
                </a:cubicBezTo>
                <a:cubicBezTo>
                  <a:pt x="20261" y="949"/>
                  <a:pt x="19971" y="891"/>
                  <a:pt x="19872" y="871"/>
                </a:cubicBezTo>
                <a:cubicBezTo>
                  <a:pt x="19772" y="850"/>
                  <a:pt x="19495" y="794"/>
                  <a:pt x="19256" y="744"/>
                </a:cubicBezTo>
                <a:cubicBezTo>
                  <a:pt x="18754" y="641"/>
                  <a:pt x="18039" y="485"/>
                  <a:pt x="17348" y="327"/>
                </a:cubicBezTo>
                <a:cubicBezTo>
                  <a:pt x="16763" y="193"/>
                  <a:pt x="15992" y="34"/>
                  <a:pt x="15783" y="4"/>
                </a:cubicBezTo>
                <a:close/>
              </a:path>
            </a:pathLst>
          </a:cu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6" name="Gated…"/>
          <p:cNvSpPr txBox="1"/>
          <p:nvPr>
            <p:ph type="title"/>
          </p:nvPr>
        </p:nvSpPr>
        <p:spPr>
          <a:xfrm>
            <a:off x="189222" y="135915"/>
            <a:ext cx="11442701" cy="5334001"/>
          </a:xfrm>
          <a:prstGeom prst="rect">
            <a:avLst/>
          </a:prstGeom>
        </p:spPr>
        <p:txBody>
          <a:bodyPr/>
          <a:lstStyle/>
          <a:p>
            <a:pPr defTabSz="789384">
              <a:defRPr spc="-452" sz="9044"/>
            </a:pPr>
            <a:r>
              <a:t>Gated</a:t>
            </a:r>
          </a:p>
          <a:p>
            <a:pPr defTabSz="789384">
              <a:defRPr spc="-452" sz="9044"/>
            </a:pPr>
            <a:r>
              <a:t>Recurrent</a:t>
            </a:r>
          </a:p>
          <a:p>
            <a:pPr defTabSz="789384">
              <a:defRPr spc="-452" sz="9044"/>
            </a:pPr>
            <a:r>
              <a:t>Unit</a:t>
            </a:r>
          </a:p>
          <a:p>
            <a:pPr defTabSz="789384">
              <a:defRPr spc="-452" sz="9044"/>
            </a:pPr>
            <a:r>
              <a:t>Network</a:t>
            </a:r>
          </a:p>
        </p:txBody>
      </p:sp>
      <p:pic>
        <p:nvPicPr>
          <p:cNvPr id="297" name="Screenshot 2025-02-18 at 7.54.41 AM.png" descr="Screenshot 2025-02-18 at 7.54.41 AM.png"/>
          <p:cNvPicPr>
            <a:picLocks noChangeAspect="1"/>
          </p:cNvPicPr>
          <p:nvPr/>
        </p:nvPicPr>
        <p:blipFill>
          <a:blip r:embed="rId3">
            <a:extLst/>
          </a:blip>
          <a:stretch>
            <a:fillRect/>
          </a:stretch>
        </p:blipFill>
        <p:spPr>
          <a:xfrm>
            <a:off x="13889272" y="3888304"/>
            <a:ext cx="9911221" cy="1923305"/>
          </a:xfrm>
          <a:prstGeom prst="rect">
            <a:avLst/>
          </a:prstGeom>
          <a:ln w="12700">
            <a:miter lim="400000"/>
          </a:ln>
        </p:spPr>
      </p:pic>
      <p:pic>
        <p:nvPicPr>
          <p:cNvPr id="298" name="pasted-movie.png" descr="pasted-movie.png"/>
          <p:cNvPicPr>
            <a:picLocks noChangeAspect="1"/>
          </p:cNvPicPr>
          <p:nvPr/>
        </p:nvPicPr>
        <p:blipFill>
          <a:blip r:embed="rId4">
            <a:extLst/>
          </a:blip>
          <a:stretch>
            <a:fillRect/>
          </a:stretch>
        </p:blipFill>
        <p:spPr>
          <a:xfrm>
            <a:off x="8729897" y="5997180"/>
            <a:ext cx="15100301" cy="74930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0" name="Long…"/>
          <p:cNvSpPr txBox="1"/>
          <p:nvPr>
            <p:ph type="title"/>
          </p:nvPr>
        </p:nvSpPr>
        <p:spPr>
          <a:xfrm>
            <a:off x="189222" y="135915"/>
            <a:ext cx="11442701" cy="5334001"/>
          </a:xfrm>
          <a:prstGeom prst="rect">
            <a:avLst/>
          </a:prstGeom>
        </p:spPr>
        <p:txBody>
          <a:bodyPr/>
          <a:lstStyle/>
          <a:p>
            <a:pPr defTabSz="638472">
              <a:defRPr spc="-365" sz="7315"/>
            </a:pPr>
            <a:r>
              <a:t>Long</a:t>
            </a:r>
          </a:p>
          <a:p>
            <a:pPr defTabSz="638472">
              <a:defRPr spc="-365" sz="7315"/>
            </a:pPr>
            <a:r>
              <a:t>Short</a:t>
            </a:r>
          </a:p>
          <a:p>
            <a:pPr defTabSz="638472">
              <a:defRPr spc="-365" sz="7315"/>
            </a:pPr>
            <a:r>
              <a:t>Term</a:t>
            </a:r>
          </a:p>
          <a:p>
            <a:pPr defTabSz="638472">
              <a:defRPr spc="-365" sz="7315"/>
            </a:pPr>
            <a:r>
              <a:t>Memory</a:t>
            </a:r>
          </a:p>
          <a:p>
            <a:pPr defTabSz="638472">
              <a:defRPr spc="-365" sz="7315"/>
            </a:pPr>
            <a:r>
              <a:t>Network</a:t>
            </a:r>
          </a:p>
        </p:txBody>
      </p:sp>
      <p:pic>
        <p:nvPicPr>
          <p:cNvPr id="301" name="Screenshot 2025-02-18 at 7.58.12 AM.png" descr="Screenshot 2025-02-18 at 7.58.12 AM.png"/>
          <p:cNvPicPr>
            <a:picLocks noChangeAspect="1"/>
          </p:cNvPicPr>
          <p:nvPr/>
        </p:nvPicPr>
        <p:blipFill>
          <a:blip r:embed="rId3">
            <a:extLst/>
          </a:blip>
          <a:stretch>
            <a:fillRect/>
          </a:stretch>
        </p:blipFill>
        <p:spPr>
          <a:xfrm>
            <a:off x="13150648" y="3982690"/>
            <a:ext cx="10423437" cy="1793281"/>
          </a:xfrm>
          <a:prstGeom prst="rect">
            <a:avLst/>
          </a:prstGeom>
          <a:ln w="12700">
            <a:miter lim="400000"/>
          </a:ln>
        </p:spPr>
      </p:pic>
      <p:pic>
        <p:nvPicPr>
          <p:cNvPr id="302" name="pasted-movie.png" descr="pasted-movie.png"/>
          <p:cNvPicPr>
            <a:picLocks noChangeAspect="1"/>
          </p:cNvPicPr>
          <p:nvPr/>
        </p:nvPicPr>
        <p:blipFill>
          <a:blip r:embed="rId4">
            <a:extLst/>
          </a:blip>
          <a:stretch>
            <a:fillRect/>
          </a:stretch>
        </p:blipFill>
        <p:spPr>
          <a:xfrm>
            <a:off x="8489423" y="5949085"/>
            <a:ext cx="15100301" cy="7493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4" name="Bi-…"/>
          <p:cNvSpPr txBox="1"/>
          <p:nvPr>
            <p:ph type="title"/>
          </p:nvPr>
        </p:nvSpPr>
        <p:spPr>
          <a:xfrm>
            <a:off x="189222" y="135915"/>
            <a:ext cx="11442701" cy="5334001"/>
          </a:xfrm>
          <a:prstGeom prst="rect">
            <a:avLst/>
          </a:prstGeom>
        </p:spPr>
        <p:txBody>
          <a:bodyPr/>
          <a:lstStyle/>
          <a:p>
            <a:pPr defTabSz="789384">
              <a:defRPr spc="-452" sz="9044"/>
            </a:pPr>
            <a:r>
              <a:t>Bi-</a:t>
            </a:r>
          </a:p>
          <a:p>
            <a:pPr defTabSz="789384">
              <a:defRPr spc="-452" sz="9044"/>
            </a:pPr>
            <a:r>
              <a:t>Directional</a:t>
            </a:r>
          </a:p>
          <a:p>
            <a:pPr defTabSz="789384">
              <a:defRPr spc="-452" sz="9044"/>
            </a:pPr>
            <a:r>
              <a:t>LSTM</a:t>
            </a:r>
          </a:p>
          <a:p>
            <a:pPr defTabSz="789384">
              <a:defRPr spc="-452" sz="9044"/>
            </a:pPr>
            <a:r>
              <a:t>network</a:t>
            </a:r>
          </a:p>
        </p:txBody>
      </p:sp>
      <p:pic>
        <p:nvPicPr>
          <p:cNvPr id="305" name="Screenshot 2025-02-18 at 7.59.06 AM.png" descr="Screenshot 2025-02-18 at 7.59.06 AM.png"/>
          <p:cNvPicPr>
            <a:picLocks noChangeAspect="1"/>
          </p:cNvPicPr>
          <p:nvPr/>
        </p:nvPicPr>
        <p:blipFill>
          <a:blip r:embed="rId3">
            <a:extLst/>
          </a:blip>
          <a:stretch>
            <a:fillRect/>
          </a:stretch>
        </p:blipFill>
        <p:spPr>
          <a:xfrm>
            <a:off x="14288282" y="2168258"/>
            <a:ext cx="9839646" cy="2040939"/>
          </a:xfrm>
          <a:prstGeom prst="rect">
            <a:avLst/>
          </a:prstGeom>
          <a:ln w="12700">
            <a:miter lim="400000"/>
          </a:ln>
        </p:spPr>
      </p:pic>
      <p:pic>
        <p:nvPicPr>
          <p:cNvPr id="306" name="pasted-movie.png" descr="pasted-movie.png"/>
          <p:cNvPicPr>
            <a:picLocks noChangeAspect="1"/>
          </p:cNvPicPr>
          <p:nvPr/>
        </p:nvPicPr>
        <p:blipFill>
          <a:blip r:embed="rId4">
            <a:extLst/>
          </a:blip>
          <a:stretch>
            <a:fillRect/>
          </a:stretch>
        </p:blipFill>
        <p:spPr>
          <a:xfrm>
            <a:off x="12761953" y="4349742"/>
            <a:ext cx="11442701" cy="911809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8" name="LTCN…"/>
          <p:cNvSpPr txBox="1"/>
          <p:nvPr>
            <p:ph type="title"/>
          </p:nvPr>
        </p:nvSpPr>
        <p:spPr>
          <a:xfrm>
            <a:off x="189222" y="135915"/>
            <a:ext cx="11442701" cy="5334001"/>
          </a:xfrm>
          <a:prstGeom prst="rect">
            <a:avLst/>
          </a:prstGeom>
        </p:spPr>
        <p:txBody>
          <a:bodyPr/>
          <a:lstStyle/>
          <a:p>
            <a:pPr defTabSz="789384">
              <a:defRPr spc="-452" sz="9044"/>
            </a:pPr>
            <a:r>
              <a:t>LTCN</a:t>
            </a:r>
          </a:p>
          <a:p>
            <a:pPr defTabSz="789384">
              <a:defRPr spc="-452" sz="9044"/>
            </a:pPr>
            <a:r>
              <a:t>(Liquid time</a:t>
            </a:r>
          </a:p>
          <a:p>
            <a:pPr defTabSz="789384">
              <a:defRPr spc="-452" sz="9044"/>
            </a:pPr>
            <a:r>
              <a:t>Constant) </a:t>
            </a:r>
          </a:p>
          <a:p>
            <a:pPr defTabSz="789384">
              <a:defRPr spc="-452" sz="9044"/>
            </a:pPr>
            <a:r>
              <a:t>Network</a:t>
            </a:r>
          </a:p>
        </p:txBody>
      </p:sp>
      <p:pic>
        <p:nvPicPr>
          <p:cNvPr id="309" name="Screenshot 2025-02-18 at 8.01.55 AM.png" descr="Screenshot 2025-02-18 at 8.01.55 AM.png"/>
          <p:cNvPicPr>
            <a:picLocks noChangeAspect="1"/>
          </p:cNvPicPr>
          <p:nvPr/>
        </p:nvPicPr>
        <p:blipFill>
          <a:blip r:embed="rId3">
            <a:extLst/>
          </a:blip>
          <a:stretch>
            <a:fillRect/>
          </a:stretch>
        </p:blipFill>
        <p:spPr>
          <a:xfrm>
            <a:off x="14795020" y="1386685"/>
            <a:ext cx="9280755" cy="4600444"/>
          </a:xfrm>
          <a:prstGeom prst="rect">
            <a:avLst/>
          </a:prstGeom>
          <a:ln w="12700">
            <a:miter lim="400000"/>
          </a:ln>
        </p:spPr>
      </p:pic>
      <p:pic>
        <p:nvPicPr>
          <p:cNvPr id="310" name="pasted-movie.png" descr="pasted-movie.png"/>
          <p:cNvPicPr>
            <a:picLocks noChangeAspect="1"/>
          </p:cNvPicPr>
          <p:nvPr/>
        </p:nvPicPr>
        <p:blipFill>
          <a:blip r:embed="rId4">
            <a:extLst/>
          </a:blip>
          <a:stretch>
            <a:fillRect/>
          </a:stretch>
        </p:blipFill>
        <p:spPr>
          <a:xfrm>
            <a:off x="10634259" y="6119303"/>
            <a:ext cx="13535232" cy="735870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2" name="References"/>
          <p:cNvSpPr txBox="1"/>
          <p:nvPr>
            <p:ph type="title"/>
          </p:nvPr>
        </p:nvSpPr>
        <p:spPr>
          <a:prstGeom prst="rect">
            <a:avLst/>
          </a:prstGeom>
        </p:spPr>
        <p:txBody>
          <a:bodyPr/>
          <a:lstStyle/>
          <a:p>
            <a:pPr/>
            <a:r>
              <a:t>References</a:t>
            </a:r>
          </a:p>
        </p:txBody>
      </p:sp>
      <p:sp>
        <p:nvSpPr>
          <p:cNvPr id="313" name="1. S. Sonawani, K. Patil, and P. Chumchu, &quot;NO2 pollutant concentration forecasting for air quality monitoring by using an optimized deep learning bidirectional GRU model,&quot; *International Journal of Computational Science and Engineering*, vol. 23, no. 1, "/>
          <p:cNvSpPr txBox="1"/>
          <p:nvPr>
            <p:ph type="body" idx="1"/>
          </p:nvPr>
        </p:nvSpPr>
        <p:spPr>
          <a:xfrm>
            <a:off x="1295400" y="3947067"/>
            <a:ext cx="21869400" cy="8460833"/>
          </a:xfrm>
          <a:prstGeom prst="rect">
            <a:avLst/>
          </a:prstGeom>
        </p:spPr>
        <p:txBody>
          <a:bodyPr/>
          <a:lstStyle/>
          <a:p>
            <a:pPr defTabSz="373887">
              <a:spcBef>
                <a:spcPts val="2100"/>
              </a:spcBef>
              <a:defRPr sz="2559"/>
            </a:pPr>
            <a:r>
              <a:t>1. S. Sonawani, K. Patil, and P. Chumchu, "NO2 pollutant concentration forecasting for air quality monitoring by using an optimized deep learning bidirectional GRU model," *International Journal of Computational Science and Engineering*, vol. 23, no. 1, pp. 64–73, Mar. 2021. doi: [10.1504/IJCSE.2021.113652](https://doi.org/10.1504/IJCSE.2021.113652).  </a:t>
            </a:r>
          </a:p>
          <a:p>
            <a:pPr defTabSz="373887">
              <a:spcBef>
                <a:spcPts val="2100"/>
              </a:spcBef>
              <a:defRPr sz="2559"/>
            </a:pPr>
            <a:r>
              <a:t>2. Q. Tao, F. Liu, Y. Li, and D. Sidorov, "Air Pollution Forecasting Using a Deep Learning Model Based on 1D Convnets and Bidirectional GRU," *IEEE Access*, vol. 7, pp. 76690–76698, 2019. doi: [10.1109/ACCESS.2019.2921578](https://doi.org/10.1109/ACCESS.2019.2921578).  </a:t>
            </a:r>
          </a:p>
          <a:p>
            <a:pPr defTabSz="373887">
              <a:spcBef>
                <a:spcPts val="2100"/>
              </a:spcBef>
              <a:defRPr sz="2559"/>
            </a:pPr>
            <a:r>
              <a:t>3. J. Wang, X. Li, T. Wang, J. Li, and Q. Sun, "A CA-GRU-based model for air quality prediction," *International Journal of Adaptive and Innovative Systems*, vol. 7, no. 3, pp. 184–198, Nov. 2021. doi: [10.1504/IJAHUC.2021.119098](https://doi.org/10.1504/IJAHUC.2021.119098).  </a:t>
            </a:r>
          </a:p>
          <a:p>
            <a:pPr defTabSz="373887">
              <a:spcBef>
                <a:spcPts val="2100"/>
              </a:spcBef>
              <a:defRPr sz="2559"/>
            </a:pPr>
            <a:r>
              <a:t>4. X. Wang, J. Yan, X. Wang, and Y. Wang, "Air Quality Forecasting Using the GRU Model Based on Multiple Sensors Nodes," *IEEE Sensors Letters*, vol. 7, no. 7, Art. no. 6003804, Jul. 2023. doi: [10.1109/LSENS.2023.3290144](https://doi.org/10.1109/LSENS.2023.3290144).  </a:t>
            </a:r>
          </a:p>
          <a:p>
            <a:pPr defTabSz="373887">
              <a:spcBef>
                <a:spcPts val="2100"/>
              </a:spcBef>
              <a:defRPr sz="2559"/>
            </a:pPr>
            <a:r>
              <a:t>5. B. Liu, Z. Qi, and L. Gao, "Enhanced Air Quality Prediction through Spatio-temporal Feature Extraction and Fusion: A Self-tuning Hybrid Approach with GCN and GRU," *Water Air Soil Pollution*, vol. 235, no. 532, 2024. doi: [10.1007/s11270-024-07346-4](https://doi.org/10.1007/s11270-024-07346-4).  </a:t>
            </a:r>
          </a:p>
          <a:p>
            <a:pPr defTabSz="373887">
              <a:spcBef>
                <a:spcPts val="2100"/>
              </a:spcBef>
              <a:defRPr sz="2559"/>
            </a:pPr>
            <a:r>
              <a:t>6. W. Chang, X. Chen, Z. He, and S. Zhou, "A Prediction Hybrid Framework for Air Quality Integrated with W-BiLSTM(PSO)-GRU and XGBoost Methods," *Sustainability*, vol. 15, no. 22, Art. no. 16064, 2023. doi: [10.3390/su152216064](https://doi.org/10.3390/su152216064).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An Overview of Air Quality Monitoring and Advanced Forecasting Techniques"/>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An Overview of Air Quality Monitoring and Advanced Forecasting Techniques</a:t>
            </a:r>
          </a:p>
        </p:txBody>
      </p:sp>
      <p:sp>
        <p:nvSpPr>
          <p:cNvPr id="196" name="Introduction"/>
          <p:cNvSpPr txBox="1"/>
          <p:nvPr>
            <p:ph type="title"/>
          </p:nvPr>
        </p:nvSpPr>
        <p:spPr>
          <a:prstGeom prst="rect">
            <a:avLst/>
          </a:prstGeom>
        </p:spPr>
        <p:txBody>
          <a:bodyPr/>
          <a:lstStyle/>
          <a:p>
            <a:pPr/>
            <a:r>
              <a:t>Introduction</a:t>
            </a:r>
          </a:p>
        </p:txBody>
      </p:sp>
      <p:sp>
        <p:nvSpPr>
          <p:cNvPr id="197" name="Air quality is a critical determinant of public health and environmental well-being. With rapid urbanization and industrialization, monitoring and predicting air quality metrics such as Carbon Monoxide (CO), Nitric Oxide (NO), Particulate Matter (PM2.5, "/>
          <p:cNvSpPr txBox="1"/>
          <p:nvPr>
            <p:ph type="body" idx="1"/>
          </p:nvPr>
        </p:nvSpPr>
        <p:spPr>
          <a:xfrm>
            <a:off x="1295400" y="4785495"/>
            <a:ext cx="21869400" cy="7622405"/>
          </a:xfrm>
          <a:prstGeom prst="rect">
            <a:avLst/>
          </a:prstGeom>
        </p:spPr>
        <p:txBody>
          <a:bodyPr/>
          <a:lstStyle/>
          <a:p>
            <a:pPr marL="647700" indent="-647700">
              <a:buClr>
                <a:srgbClr val="000000"/>
              </a:buClr>
              <a:buSzPct val="200000"/>
              <a:buChar char="•"/>
              <a:defRPr>
                <a:latin typeface="+mn-lt"/>
                <a:ea typeface="+mn-ea"/>
                <a:cs typeface="+mn-cs"/>
                <a:sym typeface="Graphik"/>
              </a:defRPr>
            </a:pPr>
            <a:r>
              <a:t>Air quality is a critical determinant of public health and environmental well-being. With rapid urbanization and industrialization, monitoring and predicting air quality metrics such as Carbon Monoxide (CO), Nitric Oxide (NO), Particulate Matter (PM2.5, PM10), and other pollutants has become increasingly important.</a:t>
            </a:r>
          </a:p>
          <a:p>
            <a:pPr marL="647700" indent="-647700">
              <a:buClr>
                <a:srgbClr val="000000"/>
              </a:buClr>
              <a:buSzPct val="200000"/>
              <a:buChar char="•"/>
              <a:defRPr>
                <a:latin typeface="+mn-lt"/>
                <a:ea typeface="+mn-ea"/>
                <a:cs typeface="+mn-cs"/>
                <a:sym typeface="Graphik"/>
              </a:defRPr>
            </a:pPr>
            <a:r>
              <a:t>Accurate forecasting of these metrics can aid in proactive decision-making and policy implementation to mitigate air pollution. Machine learning (ML) models have emerged as powerful tools for analyzing time series data and predicting environmental parameters.</a:t>
            </a:r>
          </a:p>
          <a:p>
            <a:pPr marL="647700" indent="-647700">
              <a:buClr>
                <a:srgbClr val="000000"/>
              </a:buClr>
              <a:buSzPct val="200000"/>
              <a:buChar char="•"/>
              <a:defRPr>
                <a:latin typeface="+mn-lt"/>
                <a:ea typeface="+mn-ea"/>
                <a:cs typeface="+mn-cs"/>
                <a:sym typeface="Graphik"/>
              </a:defRPr>
            </a:pPr>
            <a:r>
              <a:t>Concurrently, advancements in sensor technology enable real-time data collection, enhancing the accuracy and granularity of air quality assessments.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5" name="References"/>
          <p:cNvSpPr txBox="1"/>
          <p:nvPr>
            <p:ph type="title"/>
          </p:nvPr>
        </p:nvSpPr>
        <p:spPr>
          <a:prstGeom prst="rect">
            <a:avLst/>
          </a:prstGeom>
        </p:spPr>
        <p:txBody>
          <a:bodyPr/>
          <a:lstStyle/>
          <a:p>
            <a:pPr/>
            <a:r>
              <a:t>References</a:t>
            </a:r>
          </a:p>
        </p:txBody>
      </p:sp>
      <p:sp>
        <p:nvSpPr>
          <p:cNvPr id="316" name="7. X. Wang and Y. Zhang, &quot;Multi-Step-Ahead Time Series Prediction Method with Stacking LSTM Neural Network,&quot; in *Proc. 3rd Int. Conf. Artif. Intell. Big Data (ICAIBD)*, Chengdu, China, 2020, pp. 51–55. doi: [10.1109/ICAIBD49809.2020.9137492](https://doi."/>
          <p:cNvSpPr txBox="1"/>
          <p:nvPr>
            <p:ph type="body" idx="1"/>
          </p:nvPr>
        </p:nvSpPr>
        <p:spPr>
          <a:xfrm>
            <a:off x="1295400" y="3947067"/>
            <a:ext cx="21869400" cy="8460833"/>
          </a:xfrm>
          <a:prstGeom prst="rect">
            <a:avLst/>
          </a:prstGeom>
        </p:spPr>
        <p:txBody>
          <a:bodyPr/>
          <a:lstStyle/>
          <a:p>
            <a:pPr defTabSz="362204">
              <a:spcBef>
                <a:spcPts val="2000"/>
              </a:spcBef>
              <a:defRPr sz="2480"/>
            </a:pPr>
            <a:r>
              <a:t>7. X. Wang and Y. Zhang, "Multi-Step-Ahead Time Series Prediction Method with Stacking LSTM Neural Network," in *Proc. 3rd Int. Conf. Artif. Intell. Big Data (ICAIBD)*, Chengdu, China, 2020, pp. 51–55. doi: [10.1109/ICAIBD49809.2020.9137492](https://doi.org/10.1109/ICAIBD49809.2020.9137492).  </a:t>
            </a:r>
          </a:p>
          <a:p>
            <a:pPr defTabSz="362204">
              <a:spcBef>
                <a:spcPts val="2000"/>
              </a:spcBef>
              <a:defRPr sz="2480"/>
            </a:pPr>
            <a:r>
              <a:t>8. W. Zhang, W. Shen, and X. Lin, "A Short-Term Traffic Flow Prediction Method of Improved PSO-LSTM," in *Proc. 3rd Int. Conf. Intell. Commun. Comput. (ICC)*, Nanchang, China, 2023, pp. 394–399. doi: [10.1109/ICC59986.2023.10421500](https://doi.org/10.1109/ICC59986.2023.10421500).  </a:t>
            </a:r>
          </a:p>
          <a:p>
            <a:pPr defTabSz="362204">
              <a:spcBef>
                <a:spcPts val="2000"/>
              </a:spcBef>
              <a:defRPr sz="2480"/>
            </a:pPr>
            <a:r>
              <a:t>9. T. Iha, I. Kawamitsu, A. Ohshiro, and M. Nakamura, "An LSTM-based Multivariate Time Series Predicting Method for Number of Restaurant Customers in Tourism Resorts," in *Proc. 36th Int. Tech. Conf. Circuits/Systems, Comput. Commun. (ITC-CSCC)*, Jeju, Korea (South), 2021, pp. 1–4. doi: [10.1109/ITC-CSCC52171.2021.9501432](https://doi.org/10.1109/ITC-CSCC52171.2021.9501432).  </a:t>
            </a:r>
          </a:p>
          <a:p>
            <a:pPr defTabSz="362204">
              <a:spcBef>
                <a:spcPts val="2000"/>
              </a:spcBef>
              <a:defRPr sz="2480"/>
            </a:pPr>
            <a:r>
              <a:t>10. I. Amalou, N. Mouhni, and A. Abdali, "CNN-LSTM architectures for non-stationary time series: decomposition approach," in *Proc. Int. Conf. Global Aeronaut. Eng. Satellite Technol. (GAST)*, Marrakesh, Morocco, 2024, pp. 1–5. doi: [10.1109/GAST60528.2024.10520774](https://doi.org/10.1109/GAST60528.2024.10520774).  </a:t>
            </a:r>
          </a:p>
          <a:p>
            <a:pPr defTabSz="362204">
              <a:spcBef>
                <a:spcPts val="2000"/>
              </a:spcBef>
              <a:defRPr sz="2480"/>
            </a:pPr>
            <a:r>
              <a:t>11. S. Saha, F. Bovolo, and L. Bruzzone, "Change Detection in Image Time-Series Using Unsupervised LSTM," *IEEE Geosci. Remote Sens. Lett.*, vol. 19, Art. no. 8005205, 2022. doi: [10.1109/LGRS.2020.3043822](https://doi.org/10.1109/LGRS.2020.3043822).  </a:t>
            </a:r>
          </a:p>
          <a:p>
            <a:pPr defTabSz="362204">
              <a:spcBef>
                <a:spcPts val="2000"/>
              </a:spcBef>
              <a:defRPr sz="2480"/>
            </a:pPr>
            <a:r>
              <a:t>12. M. Masum, H. Shahriar, H. M. Haddad, and M. S. Alam, "r-LSTM: Time Series Forecasting for COVID-19 Confirmed Cases with LSTM-based Framework," in *Proc. IEEE Int. Conf. Big Data*, Atlanta, GA, USA, 2020, pp. 1374–1379. doi: [10.1109/BigData50022.2020.9378276](https://doi.org/10.1109/BigData50022.2020.9378276).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8" name="References"/>
          <p:cNvSpPr txBox="1"/>
          <p:nvPr>
            <p:ph type="title"/>
          </p:nvPr>
        </p:nvSpPr>
        <p:spPr>
          <a:prstGeom prst="rect">
            <a:avLst/>
          </a:prstGeom>
        </p:spPr>
        <p:txBody>
          <a:bodyPr/>
          <a:lstStyle/>
          <a:p>
            <a:pPr/>
            <a:r>
              <a:t>References</a:t>
            </a:r>
          </a:p>
        </p:txBody>
      </p:sp>
      <p:sp>
        <p:nvSpPr>
          <p:cNvPr id="319" name="13. K. Kumar, A. Verma, N. Gupta, and A. Yadav, &quot;Liquid Neural Networks: A Novel Approach to Dynamic Information Processing,&quot; in *Proc. Int. Conf. Adv. Computation, Commun. Inf. Technol. (ICAICCIT)*, Faridabad, India, 2023, pp. 725–730. doi: [10.1109/ICA"/>
          <p:cNvSpPr txBox="1"/>
          <p:nvPr>
            <p:ph type="body" idx="1"/>
          </p:nvPr>
        </p:nvSpPr>
        <p:spPr>
          <a:xfrm>
            <a:off x="1295400" y="3947067"/>
            <a:ext cx="21869400" cy="8460833"/>
          </a:xfrm>
          <a:prstGeom prst="rect">
            <a:avLst/>
          </a:prstGeom>
        </p:spPr>
        <p:txBody>
          <a:bodyPr/>
          <a:lstStyle/>
          <a:p>
            <a:pPr defTabSz="373887">
              <a:spcBef>
                <a:spcPts val="2100"/>
              </a:spcBef>
              <a:defRPr sz="2559"/>
            </a:pPr>
            <a:r>
              <a:t>13. K. Kumar, A. Verma, N. Gupta, and A. Yadav, "Liquid Neural Networks: A Novel Approach to Dynamic Information Processing," in *Proc. Int. Conf. Adv. Computation, Commun. Inf. Technol. (ICAICCIT)*, Faridabad, India, 2023, pp. 725–730. doi: [10.1109/ICAICCIT60255.2023.10466162](https://doi.org/10.1109/ICAICCIT60255.2023.10466162).  </a:t>
            </a:r>
          </a:p>
          <a:p>
            <a:pPr defTabSz="373887">
              <a:spcBef>
                <a:spcPts val="2100"/>
              </a:spcBef>
              <a:defRPr sz="2559"/>
            </a:pPr>
            <a:r>
              <a:t>14. C. Li, Y. Li, and Y. Bao, "Research on Air Quality Prediction Based on Machine Learning," in *Proc. 2nd Int. Conf. Intell. Comput. Human-Computer Interaction (ICHCI)*, Shenyang, China, 2021, pp. 77–81. doi: [10.1109/ICHCI54629.2021.00022](https://doi.org/10.1109/ICHCI54629.2021.00022).  </a:t>
            </a:r>
          </a:p>
          <a:p>
            <a:pPr defTabSz="373887">
              <a:spcBef>
                <a:spcPts val="2100"/>
              </a:spcBef>
              <a:defRPr sz="2559"/>
            </a:pPr>
            <a:r>
              <a:t>15. D. Iskandaryan, F. Ramos, and S. Trilles, "Graph Neural Network for Air Quality Prediction: A Case Study in Madrid," *IEEE Access*, vol. 11, pp. 2729–2742, 2023. doi: [10.1109/ACCESS.2023.3234214](https://doi.org/10.1109/ACCESS.2023.3234214).  </a:t>
            </a:r>
          </a:p>
          <a:p>
            <a:pPr defTabSz="373887">
              <a:spcBef>
                <a:spcPts val="2100"/>
              </a:spcBef>
              <a:defRPr sz="2559"/>
            </a:pPr>
            <a:r>
              <a:t>16. P. Chaturvedi, "Air Quality Prediction System Using Machine Learning Models," *Water Air Soil Pollution*, vol. 235, no. 578, 2024. doi: [10.1007/s11270-024-07390-0](https://doi.org/10.1007/s11270-024-07390-0).  </a:t>
            </a:r>
          </a:p>
          <a:p>
            <a:pPr defTabSz="373887">
              <a:spcBef>
                <a:spcPts val="2100"/>
              </a:spcBef>
              <a:defRPr sz="2559"/>
            </a:pPr>
            <a:r>
              <a:t>17. S. Ban, B. Wei, W. Xie, Y. Xu, and C. Jiang, "Prediction of Air Quality in Nanjing Based on Recurrent Neural Network," in *Proc. 29th Int. Conf. Geoinformatics*, Beijing, China, 2022, pp. 1–6. doi: [10.1109/Geoinformatics57846.2022.9963824](https://doi.org/10.1109/Geoinformatics57846.2022.9963824).  </a:t>
            </a:r>
          </a:p>
          <a:p>
            <a:pPr defTabSz="373887">
              <a:spcBef>
                <a:spcPts val="2100"/>
              </a:spcBef>
              <a:defRPr sz="2559"/>
            </a:pPr>
            <a:r>
              <a:t>18. S. Gupta, A. Moledina, S. Athavale, S. Gajare, and M. Kate, "Air Quality Prediction Using Machine Learning: A Comparative Study," in *Proc. 6th Int. Conf. Adv. Sci. Technol. (ICAST)*, Mumbai, India, 2023, pp. 485–489. doi: [10.1109/ICAST59062.2023.10454930](https://doi.org/10.1109/ICAST59062.2023.10454930).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9" name="Optimizing Air Quality Prediction Through Real-Time Data Collection and Advanced Neural Network Architectures"/>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defTabSz="455676">
              <a:defRPr spc="-81" sz="2730"/>
            </a:lvl1pPr>
          </a:lstStyle>
          <a:p>
            <a:pPr/>
            <a:r>
              <a:t>Optimizing Air Quality Prediction Through Real-Time Data Collection and Advanced Neural Network Architectures</a:t>
            </a:r>
          </a:p>
        </p:txBody>
      </p:sp>
      <p:sp>
        <p:nvSpPr>
          <p:cNvPr id="200" name="Problem Statement"/>
          <p:cNvSpPr txBox="1"/>
          <p:nvPr>
            <p:ph type="title"/>
          </p:nvPr>
        </p:nvSpPr>
        <p:spPr>
          <a:prstGeom prst="rect">
            <a:avLst/>
          </a:prstGeom>
        </p:spPr>
        <p:txBody>
          <a:bodyPr/>
          <a:lstStyle/>
          <a:p>
            <a:pPr/>
            <a:r>
              <a:t>Problem Statement</a:t>
            </a:r>
          </a:p>
        </p:txBody>
      </p:sp>
      <p:sp>
        <p:nvSpPr>
          <p:cNvPr id="201" name="The rise in air pollution levels has led to severe health risks, economic losses, and environmental challenges. Traditional methods of air quality monitoring are often reactive and lack predictive capabilities.…"/>
          <p:cNvSpPr txBox="1"/>
          <p:nvPr>
            <p:ph type="body" idx="1"/>
          </p:nvPr>
        </p:nvSpPr>
        <p:spPr>
          <a:xfrm>
            <a:off x="1295400" y="4785495"/>
            <a:ext cx="21869400" cy="7622405"/>
          </a:xfrm>
          <a:prstGeom prst="rect">
            <a:avLst/>
          </a:prstGeom>
        </p:spPr>
        <p:txBody>
          <a:bodyPr/>
          <a:lstStyle/>
          <a:p>
            <a:pPr marL="647700" indent="-647700">
              <a:buClr>
                <a:srgbClr val="000000"/>
              </a:buClr>
              <a:buSzPct val="200000"/>
              <a:buChar char="•"/>
              <a:defRPr>
                <a:latin typeface="+mn-lt"/>
                <a:ea typeface="+mn-ea"/>
                <a:cs typeface="+mn-cs"/>
                <a:sym typeface="Graphik"/>
              </a:defRPr>
            </a:pPr>
            <a:r>
              <a:t>The rise in air pollution levels has led to severe health risks, economic losses, and environmental challenges. Traditional methods of air quality monitoring are often reactive and lack predictive capabilities.</a:t>
            </a:r>
          </a:p>
          <a:p>
            <a:pPr marL="647700" indent="-647700">
              <a:buClr>
                <a:srgbClr val="000000"/>
              </a:buClr>
              <a:buSzPct val="200000"/>
              <a:buChar char="•"/>
              <a:defRPr>
                <a:latin typeface="+mn-lt"/>
                <a:ea typeface="+mn-ea"/>
                <a:cs typeface="+mn-cs"/>
                <a:sym typeface="Graphik"/>
              </a:defRPr>
            </a:pPr>
            <a:r>
              <a:t>Additionally, there is a growing need to integrate real-time data collection with robust predictive models to enable accurate forecasting of air quality metrics for effective environmental management.</a:t>
            </a:r>
          </a:p>
          <a:p>
            <a:pPr marL="647700" indent="-647700">
              <a:buClr>
                <a:srgbClr val="000000"/>
              </a:buClr>
              <a:buSzPct val="200000"/>
              <a:buChar char="•"/>
              <a:defRPr>
                <a:latin typeface="+mn-lt"/>
                <a:ea typeface="+mn-ea"/>
                <a:cs typeface="+mn-cs"/>
                <a:sym typeface="Graphik"/>
              </a:defRPr>
            </a:pPr>
            <a:r>
              <a:t>Identifying the most suitable machine learning model for time series prediction and implementing a practical hardware solution for real-time monitoring remain significant challenges.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3" name="Project…"/>
          <p:cNvSpPr txBox="1"/>
          <p:nvPr>
            <p:ph type="title"/>
          </p:nvPr>
        </p:nvSpPr>
        <p:spPr>
          <a:prstGeom prst="rect">
            <a:avLst/>
          </a:prstGeom>
        </p:spPr>
        <p:txBody>
          <a:bodyPr/>
          <a:lstStyle/>
          <a:p>
            <a:pPr>
              <a:defRPr spc="-590" sz="11800"/>
            </a:pPr>
            <a:r>
              <a:t>Project</a:t>
            </a:r>
          </a:p>
          <a:p>
            <a:pPr>
              <a:defRPr spc="-590" sz="11800"/>
            </a:pPr>
            <a:r>
              <a:t>Objectives</a:t>
            </a:r>
          </a:p>
        </p:txBody>
      </p:sp>
      <p:sp>
        <p:nvSpPr>
          <p:cNvPr id="204" name="Building an Air Quality Monitor and Evaluating Neural Networks for Accurate Forecasting"/>
          <p:cNvSpPr txBox="1"/>
          <p:nvPr>
            <p:ph type="body" sz="quarter" idx="1"/>
          </p:nvPr>
        </p:nvSpPr>
        <p:spPr>
          <a:prstGeom prst="rect">
            <a:avLst/>
          </a:prstGeom>
        </p:spPr>
        <p:txBody>
          <a:bodyPr/>
          <a:lstStyle/>
          <a:p>
            <a:pPr/>
            <a:r>
              <a:t>Building an Air Quality Monitor and Evaluating Neural Networks for Accurate Forecasting</a:t>
            </a:r>
          </a:p>
        </p:txBody>
      </p:sp>
      <p:pic>
        <p:nvPicPr>
          <p:cNvPr id="205" name="pasted-movie.png" descr="pasted-movie.png"/>
          <p:cNvPicPr>
            <a:picLocks noChangeAspect="1"/>
          </p:cNvPicPr>
          <p:nvPr/>
        </p:nvPicPr>
        <p:blipFill>
          <a:blip r:embed="rId3">
            <a:extLst/>
          </a:blip>
          <a:srcRect l="3641" t="2305" r="3994" b="3690"/>
          <a:stretch>
            <a:fillRect/>
          </a:stretch>
        </p:blipFill>
        <p:spPr>
          <a:xfrm>
            <a:off x="11781513" y="2876506"/>
            <a:ext cx="12316702" cy="7962988"/>
          </a:xfrm>
          <a:custGeom>
            <a:avLst/>
            <a:gdLst/>
            <a:ahLst/>
            <a:cxnLst>
              <a:cxn ang="0">
                <a:pos x="wd2" y="hd2"/>
              </a:cxn>
              <a:cxn ang="5400000">
                <a:pos x="wd2" y="hd2"/>
              </a:cxn>
              <a:cxn ang="10800000">
                <a:pos x="wd2" y="hd2"/>
              </a:cxn>
              <a:cxn ang="16200000">
                <a:pos x="wd2" y="hd2"/>
              </a:cxn>
            </a:cxnLst>
            <a:rect l="0" t="0" r="r" b="b"/>
            <a:pathLst>
              <a:path w="21594" h="21596" fill="norm" stroke="1" extrusionOk="0">
                <a:moveTo>
                  <a:pt x="5292" y="0"/>
                </a:moveTo>
                <a:cubicBezTo>
                  <a:pt x="5232" y="0"/>
                  <a:pt x="5189" y="72"/>
                  <a:pt x="5150" y="217"/>
                </a:cubicBezTo>
                <a:lnTo>
                  <a:pt x="5089" y="443"/>
                </a:lnTo>
                <a:lnTo>
                  <a:pt x="2951" y="461"/>
                </a:lnTo>
                <a:lnTo>
                  <a:pt x="813" y="479"/>
                </a:lnTo>
                <a:lnTo>
                  <a:pt x="625" y="642"/>
                </a:lnTo>
                <a:cubicBezTo>
                  <a:pt x="415" y="823"/>
                  <a:pt x="265" y="1124"/>
                  <a:pt x="201" y="1492"/>
                </a:cubicBezTo>
                <a:cubicBezTo>
                  <a:pt x="175" y="1641"/>
                  <a:pt x="166" y="4362"/>
                  <a:pt x="171" y="8982"/>
                </a:cubicBezTo>
                <a:lnTo>
                  <a:pt x="171" y="9823"/>
                </a:lnTo>
                <a:lnTo>
                  <a:pt x="180" y="17246"/>
                </a:lnTo>
                <a:lnTo>
                  <a:pt x="181" y="18052"/>
                </a:lnTo>
                <a:lnTo>
                  <a:pt x="287" y="18338"/>
                </a:lnTo>
                <a:cubicBezTo>
                  <a:pt x="407" y="18666"/>
                  <a:pt x="536" y="18833"/>
                  <a:pt x="773" y="18963"/>
                </a:cubicBezTo>
                <a:cubicBezTo>
                  <a:pt x="876" y="19020"/>
                  <a:pt x="2736" y="19038"/>
                  <a:pt x="6436" y="19047"/>
                </a:cubicBezTo>
                <a:lnTo>
                  <a:pt x="10927" y="19041"/>
                </a:lnTo>
                <a:lnTo>
                  <a:pt x="19600" y="19030"/>
                </a:lnTo>
                <a:cubicBezTo>
                  <a:pt x="20391" y="19019"/>
                  <a:pt x="20907" y="19004"/>
                  <a:pt x="20960" y="18984"/>
                </a:cubicBezTo>
                <a:cubicBezTo>
                  <a:pt x="21209" y="18887"/>
                  <a:pt x="21494" y="18464"/>
                  <a:pt x="21558" y="18096"/>
                </a:cubicBezTo>
                <a:cubicBezTo>
                  <a:pt x="21590" y="17915"/>
                  <a:pt x="21600" y="15333"/>
                  <a:pt x="21592" y="9602"/>
                </a:cubicBezTo>
                <a:lnTo>
                  <a:pt x="21581" y="1420"/>
                </a:lnTo>
                <a:cubicBezTo>
                  <a:pt x="21579" y="1403"/>
                  <a:pt x="21577" y="1390"/>
                  <a:pt x="21576" y="1375"/>
                </a:cubicBezTo>
                <a:lnTo>
                  <a:pt x="21555" y="1310"/>
                </a:lnTo>
                <a:lnTo>
                  <a:pt x="21453" y="1087"/>
                </a:lnTo>
                <a:cubicBezTo>
                  <a:pt x="21383" y="932"/>
                  <a:pt x="21240" y="731"/>
                  <a:pt x="21136" y="642"/>
                </a:cubicBezTo>
                <a:lnTo>
                  <a:pt x="20963" y="491"/>
                </a:lnTo>
                <a:cubicBezTo>
                  <a:pt x="20945" y="487"/>
                  <a:pt x="20929" y="483"/>
                  <a:pt x="20908" y="479"/>
                </a:cubicBezTo>
                <a:lnTo>
                  <a:pt x="13331" y="462"/>
                </a:lnTo>
                <a:lnTo>
                  <a:pt x="5712" y="446"/>
                </a:lnTo>
                <a:lnTo>
                  <a:pt x="5689" y="415"/>
                </a:lnTo>
                <a:lnTo>
                  <a:pt x="5683" y="415"/>
                </a:lnTo>
                <a:lnTo>
                  <a:pt x="5642" y="353"/>
                </a:lnTo>
                <a:lnTo>
                  <a:pt x="5540" y="219"/>
                </a:lnTo>
                <a:cubicBezTo>
                  <a:pt x="5430" y="73"/>
                  <a:pt x="5352" y="0"/>
                  <a:pt x="5292" y="0"/>
                </a:cubicBezTo>
                <a:close/>
                <a:moveTo>
                  <a:pt x="796" y="20037"/>
                </a:moveTo>
                <a:lnTo>
                  <a:pt x="571" y="20038"/>
                </a:lnTo>
                <a:cubicBezTo>
                  <a:pt x="426" y="20038"/>
                  <a:pt x="286" y="20060"/>
                  <a:pt x="260" y="20086"/>
                </a:cubicBezTo>
                <a:cubicBezTo>
                  <a:pt x="234" y="20112"/>
                  <a:pt x="162" y="20285"/>
                  <a:pt x="100" y="20470"/>
                </a:cubicBezTo>
                <a:lnTo>
                  <a:pt x="4" y="20756"/>
                </a:lnTo>
                <a:cubicBezTo>
                  <a:pt x="0" y="20788"/>
                  <a:pt x="0" y="20821"/>
                  <a:pt x="1" y="20851"/>
                </a:cubicBezTo>
                <a:lnTo>
                  <a:pt x="75" y="21075"/>
                </a:lnTo>
                <a:cubicBezTo>
                  <a:pt x="124" y="21223"/>
                  <a:pt x="201" y="21401"/>
                  <a:pt x="247" y="21471"/>
                </a:cubicBezTo>
                <a:cubicBezTo>
                  <a:pt x="303" y="21558"/>
                  <a:pt x="435" y="21600"/>
                  <a:pt x="576" y="21596"/>
                </a:cubicBezTo>
                <a:cubicBezTo>
                  <a:pt x="601" y="21596"/>
                  <a:pt x="621" y="21594"/>
                  <a:pt x="643" y="21593"/>
                </a:cubicBezTo>
                <a:cubicBezTo>
                  <a:pt x="690" y="21586"/>
                  <a:pt x="737" y="21576"/>
                  <a:pt x="781" y="21557"/>
                </a:cubicBezTo>
                <a:cubicBezTo>
                  <a:pt x="886" y="21514"/>
                  <a:pt x="1088" y="21009"/>
                  <a:pt x="1086" y="20793"/>
                </a:cubicBezTo>
                <a:cubicBezTo>
                  <a:pt x="1086" y="20717"/>
                  <a:pt x="1029" y="20516"/>
                  <a:pt x="960" y="20345"/>
                </a:cubicBezTo>
                <a:lnTo>
                  <a:pt x="858" y="20096"/>
                </a:lnTo>
                <a:cubicBezTo>
                  <a:pt x="839" y="20072"/>
                  <a:pt x="818" y="20052"/>
                  <a:pt x="796" y="20037"/>
                </a:cubicBezTo>
                <a:close/>
                <a:moveTo>
                  <a:pt x="458" y="20113"/>
                </a:moveTo>
                <a:cubicBezTo>
                  <a:pt x="519" y="20096"/>
                  <a:pt x="600" y="20113"/>
                  <a:pt x="671" y="20171"/>
                </a:cubicBezTo>
                <a:cubicBezTo>
                  <a:pt x="692" y="20188"/>
                  <a:pt x="707" y="20202"/>
                  <a:pt x="718" y="20214"/>
                </a:cubicBezTo>
                <a:cubicBezTo>
                  <a:pt x="741" y="20239"/>
                  <a:pt x="745" y="20256"/>
                  <a:pt x="731" y="20281"/>
                </a:cubicBezTo>
                <a:cubicBezTo>
                  <a:pt x="726" y="20290"/>
                  <a:pt x="717" y="20301"/>
                  <a:pt x="708" y="20312"/>
                </a:cubicBezTo>
                <a:cubicBezTo>
                  <a:pt x="705" y="20316"/>
                  <a:pt x="703" y="20319"/>
                  <a:pt x="699" y="20323"/>
                </a:cubicBezTo>
                <a:cubicBezTo>
                  <a:pt x="664" y="20362"/>
                  <a:pt x="642" y="20464"/>
                  <a:pt x="636" y="20563"/>
                </a:cubicBezTo>
                <a:cubicBezTo>
                  <a:pt x="636" y="20563"/>
                  <a:pt x="636" y="20564"/>
                  <a:pt x="636" y="20564"/>
                </a:cubicBezTo>
                <a:cubicBezTo>
                  <a:pt x="634" y="20648"/>
                  <a:pt x="646" y="20734"/>
                  <a:pt x="674" y="20792"/>
                </a:cubicBezTo>
                <a:cubicBezTo>
                  <a:pt x="675" y="20794"/>
                  <a:pt x="674" y="20798"/>
                  <a:pt x="675" y="20800"/>
                </a:cubicBezTo>
                <a:cubicBezTo>
                  <a:pt x="688" y="20820"/>
                  <a:pt x="690" y="20853"/>
                  <a:pt x="681" y="20887"/>
                </a:cubicBezTo>
                <a:cubicBezTo>
                  <a:pt x="677" y="20947"/>
                  <a:pt x="665" y="21023"/>
                  <a:pt x="644" y="21102"/>
                </a:cubicBezTo>
                <a:cubicBezTo>
                  <a:pt x="633" y="21141"/>
                  <a:pt x="625" y="21167"/>
                  <a:pt x="616" y="21195"/>
                </a:cubicBezTo>
                <a:cubicBezTo>
                  <a:pt x="612" y="21213"/>
                  <a:pt x="611" y="21232"/>
                  <a:pt x="607" y="21247"/>
                </a:cubicBezTo>
                <a:cubicBezTo>
                  <a:pt x="603" y="21264"/>
                  <a:pt x="589" y="21277"/>
                  <a:pt x="573" y="21288"/>
                </a:cubicBezTo>
                <a:cubicBezTo>
                  <a:pt x="544" y="21325"/>
                  <a:pt x="501" y="21331"/>
                  <a:pt x="425" y="21324"/>
                </a:cubicBezTo>
                <a:cubicBezTo>
                  <a:pt x="332" y="21325"/>
                  <a:pt x="234" y="21299"/>
                  <a:pt x="212" y="21243"/>
                </a:cubicBezTo>
                <a:cubicBezTo>
                  <a:pt x="209" y="21237"/>
                  <a:pt x="208" y="21214"/>
                  <a:pt x="206" y="21201"/>
                </a:cubicBezTo>
                <a:cubicBezTo>
                  <a:pt x="192" y="21146"/>
                  <a:pt x="192" y="21064"/>
                  <a:pt x="196" y="20940"/>
                </a:cubicBezTo>
                <a:cubicBezTo>
                  <a:pt x="201" y="20807"/>
                  <a:pt x="186" y="20679"/>
                  <a:pt x="162" y="20657"/>
                </a:cubicBezTo>
                <a:cubicBezTo>
                  <a:pt x="129" y="20625"/>
                  <a:pt x="148" y="20535"/>
                  <a:pt x="185" y="20459"/>
                </a:cubicBezTo>
                <a:cubicBezTo>
                  <a:pt x="212" y="20401"/>
                  <a:pt x="250" y="20352"/>
                  <a:pt x="283" y="20340"/>
                </a:cubicBezTo>
                <a:cubicBezTo>
                  <a:pt x="294" y="20336"/>
                  <a:pt x="304" y="20337"/>
                  <a:pt x="314" y="20342"/>
                </a:cubicBezTo>
                <a:cubicBezTo>
                  <a:pt x="336" y="20355"/>
                  <a:pt x="351" y="20356"/>
                  <a:pt x="359" y="20342"/>
                </a:cubicBezTo>
                <a:cubicBezTo>
                  <a:pt x="367" y="20328"/>
                  <a:pt x="368" y="20301"/>
                  <a:pt x="363" y="20257"/>
                </a:cubicBezTo>
                <a:cubicBezTo>
                  <a:pt x="361" y="20238"/>
                  <a:pt x="362" y="20220"/>
                  <a:pt x="366" y="20204"/>
                </a:cubicBezTo>
                <a:cubicBezTo>
                  <a:pt x="370" y="20189"/>
                  <a:pt x="376" y="20176"/>
                  <a:pt x="384" y="20164"/>
                </a:cubicBezTo>
                <a:cubicBezTo>
                  <a:pt x="393" y="20151"/>
                  <a:pt x="404" y="20141"/>
                  <a:pt x="416" y="20132"/>
                </a:cubicBezTo>
                <a:cubicBezTo>
                  <a:pt x="429" y="20124"/>
                  <a:pt x="443" y="20117"/>
                  <a:pt x="458" y="20113"/>
                </a:cubicBezTo>
                <a:close/>
                <a:moveTo>
                  <a:pt x="908" y="20579"/>
                </a:moveTo>
                <a:cubicBezTo>
                  <a:pt x="937" y="20573"/>
                  <a:pt x="975" y="20606"/>
                  <a:pt x="1001" y="20682"/>
                </a:cubicBezTo>
                <a:cubicBezTo>
                  <a:pt x="1037" y="20785"/>
                  <a:pt x="1032" y="20862"/>
                  <a:pt x="982" y="21012"/>
                </a:cubicBezTo>
                <a:cubicBezTo>
                  <a:pt x="907" y="21235"/>
                  <a:pt x="910" y="21233"/>
                  <a:pt x="845" y="21132"/>
                </a:cubicBezTo>
                <a:cubicBezTo>
                  <a:pt x="811" y="21080"/>
                  <a:pt x="809" y="21020"/>
                  <a:pt x="838" y="20936"/>
                </a:cubicBezTo>
                <a:cubicBezTo>
                  <a:pt x="861" y="20870"/>
                  <a:pt x="875" y="20768"/>
                  <a:pt x="868" y="20709"/>
                </a:cubicBezTo>
                <a:cubicBezTo>
                  <a:pt x="859" y="20629"/>
                  <a:pt x="878" y="20585"/>
                  <a:pt x="908" y="20579"/>
                </a:cubicBezTo>
                <a:close/>
              </a:path>
            </a:pathLst>
          </a:cu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7" name="Building an Air Quality Monitor and Evaluating Neural Networks for Accurate Forecasting"/>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defTabSz="566674">
              <a:defRPr spc="-101" sz="3395"/>
            </a:lvl1pPr>
          </a:lstStyle>
          <a:p>
            <a:pPr/>
            <a:r>
              <a:t>Building an Air Quality Monitor and Evaluating Neural Networks for Accurate Forecasting</a:t>
            </a:r>
          </a:p>
        </p:txBody>
      </p:sp>
      <p:sp>
        <p:nvSpPr>
          <p:cNvPr id="208" name="Project Objectives"/>
          <p:cNvSpPr txBox="1"/>
          <p:nvPr>
            <p:ph type="title"/>
          </p:nvPr>
        </p:nvSpPr>
        <p:spPr>
          <a:prstGeom prst="rect">
            <a:avLst/>
          </a:prstGeom>
        </p:spPr>
        <p:txBody>
          <a:bodyPr/>
          <a:lstStyle>
            <a:lvl1pPr defTabSz="986730">
              <a:defRPr spc="-501" sz="10030"/>
            </a:lvl1pPr>
          </a:lstStyle>
          <a:p>
            <a:pPr/>
            <a:r>
              <a:t>Project Objectives</a:t>
            </a:r>
          </a:p>
        </p:txBody>
      </p:sp>
      <p:sp>
        <p:nvSpPr>
          <p:cNvPr id="209" name="The primary objective of this research is to conduct a comparative analysis of three machine learning models—Liquid Neural Networks (LNN), Long Short-Term Memory (LSTM), and Gated Recurrent Units (GRU)—to predict air quality metrics such as CO, NO, PM2.5"/>
          <p:cNvSpPr txBox="1"/>
          <p:nvPr>
            <p:ph type="body" idx="1"/>
          </p:nvPr>
        </p:nvSpPr>
        <p:spPr>
          <a:xfrm>
            <a:off x="1295400" y="4785495"/>
            <a:ext cx="21869400" cy="7622405"/>
          </a:xfrm>
          <a:prstGeom prst="rect">
            <a:avLst/>
          </a:prstGeom>
        </p:spPr>
        <p:txBody>
          <a:bodyPr/>
          <a:lstStyle/>
          <a:p>
            <a:pPr marL="647700" indent="-647700">
              <a:buClr>
                <a:srgbClr val="000000"/>
              </a:buClr>
              <a:buSzPct val="200000"/>
              <a:buChar char="•"/>
              <a:defRPr>
                <a:latin typeface="+mn-lt"/>
                <a:ea typeface="+mn-ea"/>
                <a:cs typeface="+mn-cs"/>
                <a:sym typeface="Graphik"/>
              </a:defRPr>
            </a:pPr>
            <a:r>
              <a:t>The primary objective of this research is to conduct a comparative analysis of three machine learning models—Liquid Neural Networks (LNN), Long Short-Term Memory (LSTM), and Gated Recurrent Units (GRU)—to predict air quality metrics such as CO, NO, PM2.5, and PM10 over a 30-day forecast period.</a:t>
            </a:r>
          </a:p>
          <a:p>
            <a:pPr marL="647700" indent="-647700">
              <a:buClr>
                <a:srgbClr val="000000"/>
              </a:buClr>
              <a:buSzPct val="200000"/>
              <a:buChar char="•"/>
              <a:defRPr>
                <a:latin typeface="+mn-lt"/>
                <a:ea typeface="+mn-ea"/>
                <a:cs typeface="+mn-cs"/>
                <a:sym typeface="Graphik"/>
              </a:defRPr>
            </a:pPr>
            <a:r>
              <a:t>This study aims to develop a hardware system that collects real-time air quality data using sensors, computes the Air Quality Index (AQI) using a mathematical formula, and stores the recorded values in a database for further analysis.</a:t>
            </a:r>
          </a:p>
          <a:p>
            <a:pPr marL="647700" indent="-647700">
              <a:buClr>
                <a:srgbClr val="000000"/>
              </a:buClr>
              <a:buSzPct val="200000"/>
              <a:buChar char="•"/>
              <a:defRPr>
                <a:latin typeface="+mn-lt"/>
                <a:ea typeface="+mn-ea"/>
                <a:cs typeface="+mn-cs"/>
                <a:sym typeface="Graphik"/>
              </a:defRPr>
            </a:pPr>
            <a:r>
              <a:t>By bridging predictive modeling with hardware based measurement reading, this research aspires to provide a comprehensive solution for air quality management.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1" name="Methodology"/>
          <p:cNvSpPr txBox="1"/>
          <p:nvPr>
            <p:ph type="title"/>
          </p:nvPr>
        </p:nvSpPr>
        <p:spPr>
          <a:xfrm>
            <a:off x="1285279" y="1242093"/>
            <a:ext cx="11442701" cy="5334001"/>
          </a:xfrm>
          <a:prstGeom prst="rect">
            <a:avLst/>
          </a:prstGeom>
        </p:spPr>
        <p:txBody>
          <a:bodyPr/>
          <a:lstStyle>
            <a:lvl1pPr>
              <a:defRPr spc="-585" sz="11700"/>
            </a:lvl1pPr>
          </a:lstStyle>
          <a:p>
            <a:pPr/>
            <a:r>
              <a:t>Methodology</a:t>
            </a:r>
          </a:p>
        </p:txBody>
      </p:sp>
      <p:pic>
        <p:nvPicPr>
          <p:cNvPr id="212" name="pasted-movie.png" descr="pasted-movie.png"/>
          <p:cNvPicPr>
            <a:picLocks noChangeAspect="1"/>
          </p:cNvPicPr>
          <p:nvPr/>
        </p:nvPicPr>
        <p:blipFill>
          <a:blip r:embed="rId3">
            <a:extLst/>
          </a:blip>
          <a:stretch>
            <a:fillRect/>
          </a:stretch>
        </p:blipFill>
        <p:spPr>
          <a:xfrm>
            <a:off x="9533867" y="2730500"/>
            <a:ext cx="14935201" cy="8255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37" y="0"/>
                </a:moveTo>
                <a:lnTo>
                  <a:pt x="19273" y="1"/>
                </a:lnTo>
                <a:lnTo>
                  <a:pt x="19273" y="910"/>
                </a:lnTo>
                <a:cubicBezTo>
                  <a:pt x="19273" y="1752"/>
                  <a:pt x="19268" y="1826"/>
                  <a:pt x="19204" y="1898"/>
                </a:cubicBezTo>
                <a:cubicBezTo>
                  <a:pt x="19162" y="1946"/>
                  <a:pt x="19134" y="2045"/>
                  <a:pt x="19134" y="2149"/>
                </a:cubicBezTo>
                <a:cubicBezTo>
                  <a:pt x="19134" y="2243"/>
                  <a:pt x="19103" y="2420"/>
                  <a:pt x="19065" y="2543"/>
                </a:cubicBezTo>
                <a:cubicBezTo>
                  <a:pt x="19027" y="2666"/>
                  <a:pt x="18995" y="2802"/>
                  <a:pt x="18995" y="2846"/>
                </a:cubicBezTo>
                <a:cubicBezTo>
                  <a:pt x="18995" y="2969"/>
                  <a:pt x="18787" y="3454"/>
                  <a:pt x="18735" y="3454"/>
                </a:cubicBezTo>
                <a:cubicBezTo>
                  <a:pt x="18709" y="3454"/>
                  <a:pt x="18610" y="3612"/>
                  <a:pt x="18515" y="3806"/>
                </a:cubicBezTo>
                <a:cubicBezTo>
                  <a:pt x="18419" y="4000"/>
                  <a:pt x="18327" y="4143"/>
                  <a:pt x="18311" y="4124"/>
                </a:cubicBezTo>
                <a:cubicBezTo>
                  <a:pt x="18294" y="4105"/>
                  <a:pt x="18241" y="4275"/>
                  <a:pt x="18195" y="4501"/>
                </a:cubicBezTo>
                <a:cubicBezTo>
                  <a:pt x="18113" y="4895"/>
                  <a:pt x="18102" y="4920"/>
                  <a:pt x="17902" y="5100"/>
                </a:cubicBezTo>
                <a:cubicBezTo>
                  <a:pt x="17679" y="5301"/>
                  <a:pt x="17467" y="5622"/>
                  <a:pt x="17467" y="5760"/>
                </a:cubicBezTo>
                <a:cubicBezTo>
                  <a:pt x="17467" y="5807"/>
                  <a:pt x="17491" y="5928"/>
                  <a:pt x="17520" y="6028"/>
                </a:cubicBezTo>
                <a:cubicBezTo>
                  <a:pt x="17604" y="6322"/>
                  <a:pt x="17531" y="6808"/>
                  <a:pt x="17354" y="7139"/>
                </a:cubicBezTo>
                <a:cubicBezTo>
                  <a:pt x="17348" y="7151"/>
                  <a:pt x="17344" y="7157"/>
                  <a:pt x="17338" y="7167"/>
                </a:cubicBezTo>
                <a:cubicBezTo>
                  <a:pt x="17332" y="7201"/>
                  <a:pt x="17321" y="7243"/>
                  <a:pt x="17300" y="7308"/>
                </a:cubicBezTo>
                <a:cubicBezTo>
                  <a:pt x="17285" y="7352"/>
                  <a:pt x="17257" y="7441"/>
                  <a:pt x="17234" y="7513"/>
                </a:cubicBezTo>
                <a:cubicBezTo>
                  <a:pt x="17216" y="7576"/>
                  <a:pt x="17201" y="7632"/>
                  <a:pt x="17182" y="7697"/>
                </a:cubicBezTo>
                <a:cubicBezTo>
                  <a:pt x="17018" y="8241"/>
                  <a:pt x="16915" y="8675"/>
                  <a:pt x="16891" y="8906"/>
                </a:cubicBezTo>
                <a:cubicBezTo>
                  <a:pt x="16887" y="8945"/>
                  <a:pt x="16886" y="8976"/>
                  <a:pt x="16886" y="9004"/>
                </a:cubicBezTo>
                <a:cubicBezTo>
                  <a:pt x="16886" y="9017"/>
                  <a:pt x="16886" y="9032"/>
                  <a:pt x="16887" y="9042"/>
                </a:cubicBezTo>
                <a:cubicBezTo>
                  <a:pt x="16897" y="9111"/>
                  <a:pt x="16892" y="9183"/>
                  <a:pt x="16876" y="9201"/>
                </a:cubicBezTo>
                <a:cubicBezTo>
                  <a:pt x="16873" y="9204"/>
                  <a:pt x="16851" y="9203"/>
                  <a:pt x="16838" y="9204"/>
                </a:cubicBezTo>
                <a:cubicBezTo>
                  <a:pt x="16822" y="9211"/>
                  <a:pt x="16802" y="9215"/>
                  <a:pt x="16777" y="9219"/>
                </a:cubicBezTo>
                <a:cubicBezTo>
                  <a:pt x="16717" y="9230"/>
                  <a:pt x="16677" y="9217"/>
                  <a:pt x="16650" y="9196"/>
                </a:cubicBezTo>
                <a:cubicBezTo>
                  <a:pt x="16455" y="9177"/>
                  <a:pt x="16183" y="9135"/>
                  <a:pt x="15926" y="9092"/>
                </a:cubicBezTo>
                <a:cubicBezTo>
                  <a:pt x="15860" y="9083"/>
                  <a:pt x="15807" y="9075"/>
                  <a:pt x="15748" y="9067"/>
                </a:cubicBezTo>
                <a:cubicBezTo>
                  <a:pt x="15628" y="9051"/>
                  <a:pt x="15528" y="9025"/>
                  <a:pt x="15457" y="9000"/>
                </a:cubicBezTo>
                <a:cubicBezTo>
                  <a:pt x="15404" y="8986"/>
                  <a:pt x="15367" y="8975"/>
                  <a:pt x="15361" y="8966"/>
                </a:cubicBezTo>
                <a:cubicBezTo>
                  <a:pt x="15351" y="8952"/>
                  <a:pt x="15346" y="8936"/>
                  <a:pt x="15342" y="8918"/>
                </a:cubicBezTo>
                <a:cubicBezTo>
                  <a:pt x="15332" y="8885"/>
                  <a:pt x="15339" y="8841"/>
                  <a:pt x="15367" y="8743"/>
                </a:cubicBezTo>
                <a:cubicBezTo>
                  <a:pt x="15367" y="8742"/>
                  <a:pt x="15367" y="8741"/>
                  <a:pt x="15368" y="8740"/>
                </a:cubicBezTo>
                <a:cubicBezTo>
                  <a:pt x="15394" y="8647"/>
                  <a:pt x="15423" y="8522"/>
                  <a:pt x="15433" y="8461"/>
                </a:cubicBezTo>
                <a:cubicBezTo>
                  <a:pt x="15443" y="8401"/>
                  <a:pt x="15482" y="8351"/>
                  <a:pt x="15520" y="8351"/>
                </a:cubicBezTo>
                <a:cubicBezTo>
                  <a:pt x="15558" y="8351"/>
                  <a:pt x="15598" y="8322"/>
                  <a:pt x="15609" y="8288"/>
                </a:cubicBezTo>
                <a:cubicBezTo>
                  <a:pt x="15621" y="8253"/>
                  <a:pt x="15656" y="8226"/>
                  <a:pt x="15687" y="8226"/>
                </a:cubicBezTo>
                <a:cubicBezTo>
                  <a:pt x="15767" y="8226"/>
                  <a:pt x="15829" y="8098"/>
                  <a:pt x="15856" y="7949"/>
                </a:cubicBezTo>
                <a:cubicBezTo>
                  <a:pt x="15876" y="7811"/>
                  <a:pt x="15862" y="7651"/>
                  <a:pt x="15800" y="7546"/>
                </a:cubicBezTo>
                <a:cubicBezTo>
                  <a:pt x="15794" y="7537"/>
                  <a:pt x="15790" y="7526"/>
                  <a:pt x="15785" y="7515"/>
                </a:cubicBezTo>
                <a:cubicBezTo>
                  <a:pt x="15744" y="7464"/>
                  <a:pt x="15732" y="7394"/>
                  <a:pt x="15739" y="7233"/>
                </a:cubicBezTo>
                <a:cubicBezTo>
                  <a:pt x="15739" y="7225"/>
                  <a:pt x="15739" y="7223"/>
                  <a:pt x="15739" y="7215"/>
                </a:cubicBezTo>
                <a:cubicBezTo>
                  <a:pt x="15741" y="7165"/>
                  <a:pt x="15742" y="7123"/>
                  <a:pt x="15741" y="7095"/>
                </a:cubicBezTo>
                <a:cubicBezTo>
                  <a:pt x="15706" y="7079"/>
                  <a:pt x="15631" y="7139"/>
                  <a:pt x="15421" y="7320"/>
                </a:cubicBezTo>
                <a:cubicBezTo>
                  <a:pt x="15105" y="7591"/>
                  <a:pt x="14943" y="7644"/>
                  <a:pt x="15034" y="7446"/>
                </a:cubicBezTo>
                <a:cubicBezTo>
                  <a:pt x="15081" y="7344"/>
                  <a:pt x="15058" y="7311"/>
                  <a:pt x="14903" y="7257"/>
                </a:cubicBezTo>
                <a:cubicBezTo>
                  <a:pt x="14841" y="7265"/>
                  <a:pt x="14798" y="7285"/>
                  <a:pt x="14771" y="7315"/>
                </a:cubicBezTo>
                <a:cubicBezTo>
                  <a:pt x="14772" y="7324"/>
                  <a:pt x="14771" y="7332"/>
                  <a:pt x="14775" y="7342"/>
                </a:cubicBezTo>
                <a:cubicBezTo>
                  <a:pt x="14786" y="7374"/>
                  <a:pt x="14783" y="7413"/>
                  <a:pt x="14768" y="7429"/>
                </a:cubicBezTo>
                <a:cubicBezTo>
                  <a:pt x="14722" y="7479"/>
                  <a:pt x="14471" y="7381"/>
                  <a:pt x="14473" y="7315"/>
                </a:cubicBezTo>
                <a:cubicBezTo>
                  <a:pt x="14474" y="7299"/>
                  <a:pt x="14469" y="7278"/>
                  <a:pt x="14461" y="7259"/>
                </a:cubicBezTo>
                <a:cubicBezTo>
                  <a:pt x="14458" y="7255"/>
                  <a:pt x="14454" y="7252"/>
                  <a:pt x="14452" y="7247"/>
                </a:cubicBezTo>
                <a:cubicBezTo>
                  <a:pt x="14446" y="7236"/>
                  <a:pt x="14442" y="7230"/>
                  <a:pt x="14437" y="7220"/>
                </a:cubicBezTo>
                <a:cubicBezTo>
                  <a:pt x="14433" y="7215"/>
                  <a:pt x="14431" y="7206"/>
                  <a:pt x="14426" y="7202"/>
                </a:cubicBezTo>
                <a:cubicBezTo>
                  <a:pt x="14388" y="7163"/>
                  <a:pt x="14381" y="7125"/>
                  <a:pt x="14397" y="7096"/>
                </a:cubicBezTo>
                <a:cubicBezTo>
                  <a:pt x="14400" y="7082"/>
                  <a:pt x="14409" y="7070"/>
                  <a:pt x="14425" y="7058"/>
                </a:cubicBezTo>
                <a:cubicBezTo>
                  <a:pt x="14432" y="7054"/>
                  <a:pt x="14447" y="7055"/>
                  <a:pt x="14457" y="7052"/>
                </a:cubicBezTo>
                <a:cubicBezTo>
                  <a:pt x="14465" y="7050"/>
                  <a:pt x="14474" y="7048"/>
                  <a:pt x="14483" y="7046"/>
                </a:cubicBezTo>
                <a:cubicBezTo>
                  <a:pt x="14495" y="7045"/>
                  <a:pt x="14503" y="7044"/>
                  <a:pt x="14516" y="7045"/>
                </a:cubicBezTo>
                <a:cubicBezTo>
                  <a:pt x="14532" y="7044"/>
                  <a:pt x="14545" y="7041"/>
                  <a:pt x="14562" y="7044"/>
                </a:cubicBezTo>
                <a:cubicBezTo>
                  <a:pt x="14699" y="7063"/>
                  <a:pt x="14708" y="7054"/>
                  <a:pt x="14747" y="6844"/>
                </a:cubicBezTo>
                <a:cubicBezTo>
                  <a:pt x="14754" y="6808"/>
                  <a:pt x="14763" y="6782"/>
                  <a:pt x="14771" y="6753"/>
                </a:cubicBezTo>
                <a:cubicBezTo>
                  <a:pt x="14781" y="6694"/>
                  <a:pt x="14803" y="6635"/>
                  <a:pt x="14843" y="6564"/>
                </a:cubicBezTo>
                <a:cubicBezTo>
                  <a:pt x="14838" y="6527"/>
                  <a:pt x="14841" y="6482"/>
                  <a:pt x="14855" y="6449"/>
                </a:cubicBezTo>
                <a:cubicBezTo>
                  <a:pt x="14857" y="6446"/>
                  <a:pt x="14858" y="6436"/>
                  <a:pt x="14859" y="6432"/>
                </a:cubicBezTo>
                <a:cubicBezTo>
                  <a:pt x="14875" y="6387"/>
                  <a:pt x="14902" y="6181"/>
                  <a:pt x="14923" y="5948"/>
                </a:cubicBezTo>
                <a:cubicBezTo>
                  <a:pt x="14926" y="5919"/>
                  <a:pt x="14929" y="5896"/>
                  <a:pt x="14931" y="5866"/>
                </a:cubicBezTo>
                <a:cubicBezTo>
                  <a:pt x="14932" y="5849"/>
                  <a:pt x="14933" y="5833"/>
                  <a:pt x="14934" y="5816"/>
                </a:cubicBezTo>
                <a:cubicBezTo>
                  <a:pt x="14941" y="5716"/>
                  <a:pt x="14944" y="5621"/>
                  <a:pt x="14946" y="5531"/>
                </a:cubicBezTo>
                <a:cubicBezTo>
                  <a:pt x="14948" y="5435"/>
                  <a:pt x="14946" y="5339"/>
                  <a:pt x="14941" y="5244"/>
                </a:cubicBezTo>
                <a:cubicBezTo>
                  <a:pt x="14940" y="5231"/>
                  <a:pt x="14939" y="5212"/>
                  <a:pt x="14937" y="5203"/>
                </a:cubicBezTo>
                <a:cubicBezTo>
                  <a:pt x="14918" y="5111"/>
                  <a:pt x="14909" y="5024"/>
                  <a:pt x="14917" y="5008"/>
                </a:cubicBezTo>
                <a:cubicBezTo>
                  <a:pt x="14921" y="5001"/>
                  <a:pt x="14917" y="4957"/>
                  <a:pt x="14911" y="4911"/>
                </a:cubicBezTo>
                <a:cubicBezTo>
                  <a:pt x="14909" y="4895"/>
                  <a:pt x="14907" y="4878"/>
                  <a:pt x="14905" y="4862"/>
                </a:cubicBezTo>
                <a:cubicBezTo>
                  <a:pt x="14872" y="4654"/>
                  <a:pt x="14789" y="4267"/>
                  <a:pt x="14713" y="3992"/>
                </a:cubicBezTo>
                <a:cubicBezTo>
                  <a:pt x="14687" y="3899"/>
                  <a:pt x="14672" y="3831"/>
                  <a:pt x="14662" y="3773"/>
                </a:cubicBezTo>
                <a:cubicBezTo>
                  <a:pt x="14661" y="3768"/>
                  <a:pt x="14660" y="3763"/>
                  <a:pt x="14659" y="3758"/>
                </a:cubicBezTo>
                <a:cubicBezTo>
                  <a:pt x="14656" y="3735"/>
                  <a:pt x="14654" y="3713"/>
                  <a:pt x="14653" y="3694"/>
                </a:cubicBezTo>
                <a:cubicBezTo>
                  <a:pt x="14651" y="3679"/>
                  <a:pt x="14650" y="3665"/>
                  <a:pt x="14651" y="3653"/>
                </a:cubicBezTo>
                <a:cubicBezTo>
                  <a:pt x="14652" y="3636"/>
                  <a:pt x="14654" y="3620"/>
                  <a:pt x="14658" y="3606"/>
                </a:cubicBezTo>
                <a:cubicBezTo>
                  <a:pt x="14658" y="3605"/>
                  <a:pt x="14658" y="3605"/>
                  <a:pt x="14658" y="3604"/>
                </a:cubicBezTo>
                <a:cubicBezTo>
                  <a:pt x="14660" y="3599"/>
                  <a:pt x="14661" y="3586"/>
                  <a:pt x="14663" y="3579"/>
                </a:cubicBezTo>
                <a:cubicBezTo>
                  <a:pt x="14668" y="3559"/>
                  <a:pt x="14674" y="3538"/>
                  <a:pt x="14676" y="3510"/>
                </a:cubicBezTo>
                <a:cubicBezTo>
                  <a:pt x="14676" y="3507"/>
                  <a:pt x="14675" y="3503"/>
                  <a:pt x="14676" y="3500"/>
                </a:cubicBezTo>
                <a:cubicBezTo>
                  <a:pt x="14677" y="3476"/>
                  <a:pt x="14675" y="3451"/>
                  <a:pt x="14673" y="3427"/>
                </a:cubicBezTo>
                <a:cubicBezTo>
                  <a:pt x="14660" y="3281"/>
                  <a:pt x="14593" y="3107"/>
                  <a:pt x="14499" y="3014"/>
                </a:cubicBezTo>
                <a:cubicBezTo>
                  <a:pt x="14416" y="2931"/>
                  <a:pt x="14386" y="2844"/>
                  <a:pt x="14354" y="2581"/>
                </a:cubicBezTo>
                <a:cubicBezTo>
                  <a:pt x="14328" y="2365"/>
                  <a:pt x="14325" y="2182"/>
                  <a:pt x="14345" y="2052"/>
                </a:cubicBezTo>
                <a:cubicBezTo>
                  <a:pt x="14368" y="1911"/>
                  <a:pt x="14362" y="1760"/>
                  <a:pt x="14325" y="1538"/>
                </a:cubicBezTo>
                <a:cubicBezTo>
                  <a:pt x="14225" y="929"/>
                  <a:pt x="14166" y="435"/>
                  <a:pt x="14186" y="375"/>
                </a:cubicBezTo>
                <a:cubicBezTo>
                  <a:pt x="14198" y="342"/>
                  <a:pt x="14245" y="314"/>
                  <a:pt x="14292" y="314"/>
                </a:cubicBezTo>
                <a:cubicBezTo>
                  <a:pt x="14359" y="314"/>
                  <a:pt x="14377" y="281"/>
                  <a:pt x="14377" y="157"/>
                </a:cubicBezTo>
                <a:lnTo>
                  <a:pt x="14377" y="44"/>
                </a:lnTo>
                <a:cubicBezTo>
                  <a:pt x="14266" y="39"/>
                  <a:pt x="14179" y="33"/>
                  <a:pt x="14022" y="29"/>
                </a:cubicBezTo>
                <a:cubicBezTo>
                  <a:pt x="13257" y="19"/>
                  <a:pt x="12230" y="13"/>
                  <a:pt x="10793" y="9"/>
                </a:cubicBezTo>
                <a:cubicBezTo>
                  <a:pt x="9573" y="12"/>
                  <a:pt x="7967" y="13"/>
                  <a:pt x="7264" y="19"/>
                </a:cubicBezTo>
                <a:cubicBezTo>
                  <a:pt x="6981" y="21"/>
                  <a:pt x="6775" y="23"/>
                  <a:pt x="6546" y="26"/>
                </a:cubicBezTo>
                <a:cubicBezTo>
                  <a:pt x="5651" y="39"/>
                  <a:pt x="5257" y="57"/>
                  <a:pt x="5235" y="87"/>
                </a:cubicBezTo>
                <a:cubicBezTo>
                  <a:pt x="5179" y="164"/>
                  <a:pt x="5179" y="194"/>
                  <a:pt x="5226" y="478"/>
                </a:cubicBezTo>
                <a:cubicBezTo>
                  <a:pt x="5254" y="647"/>
                  <a:pt x="5278" y="1001"/>
                  <a:pt x="5278" y="1264"/>
                </a:cubicBezTo>
                <a:cubicBezTo>
                  <a:pt x="5279" y="1529"/>
                  <a:pt x="5302" y="1862"/>
                  <a:pt x="5331" y="2011"/>
                </a:cubicBezTo>
                <a:cubicBezTo>
                  <a:pt x="5367" y="2195"/>
                  <a:pt x="5385" y="2543"/>
                  <a:pt x="5387" y="3103"/>
                </a:cubicBezTo>
                <a:cubicBezTo>
                  <a:pt x="5389" y="3645"/>
                  <a:pt x="5407" y="4020"/>
                  <a:pt x="5441" y="4207"/>
                </a:cubicBezTo>
                <a:cubicBezTo>
                  <a:pt x="5484" y="4440"/>
                  <a:pt x="5486" y="4546"/>
                  <a:pt x="5451" y="4808"/>
                </a:cubicBezTo>
                <a:cubicBezTo>
                  <a:pt x="5428" y="4983"/>
                  <a:pt x="5418" y="5251"/>
                  <a:pt x="5428" y="5404"/>
                </a:cubicBezTo>
                <a:cubicBezTo>
                  <a:pt x="5461" y="5916"/>
                  <a:pt x="5554" y="6611"/>
                  <a:pt x="5604" y="6713"/>
                </a:cubicBezTo>
                <a:cubicBezTo>
                  <a:pt x="5632" y="6768"/>
                  <a:pt x="5673" y="6940"/>
                  <a:pt x="5695" y="7096"/>
                </a:cubicBezTo>
                <a:cubicBezTo>
                  <a:pt x="5723" y="7288"/>
                  <a:pt x="5758" y="7451"/>
                  <a:pt x="5800" y="7592"/>
                </a:cubicBezTo>
                <a:cubicBezTo>
                  <a:pt x="5817" y="7647"/>
                  <a:pt x="5835" y="7701"/>
                  <a:pt x="5854" y="7751"/>
                </a:cubicBezTo>
                <a:cubicBezTo>
                  <a:pt x="5954" y="8007"/>
                  <a:pt x="6085" y="8152"/>
                  <a:pt x="6245" y="8178"/>
                </a:cubicBezTo>
                <a:cubicBezTo>
                  <a:pt x="6306" y="8188"/>
                  <a:pt x="6363" y="8210"/>
                  <a:pt x="6409" y="8239"/>
                </a:cubicBezTo>
                <a:cubicBezTo>
                  <a:pt x="6443" y="8251"/>
                  <a:pt x="6465" y="8270"/>
                  <a:pt x="6472" y="8294"/>
                </a:cubicBezTo>
                <a:cubicBezTo>
                  <a:pt x="6477" y="8300"/>
                  <a:pt x="6484" y="8307"/>
                  <a:pt x="6488" y="8313"/>
                </a:cubicBezTo>
                <a:cubicBezTo>
                  <a:pt x="6542" y="8411"/>
                  <a:pt x="6541" y="8420"/>
                  <a:pt x="6467" y="8455"/>
                </a:cubicBezTo>
                <a:cubicBezTo>
                  <a:pt x="6406" y="8484"/>
                  <a:pt x="6397" y="8511"/>
                  <a:pt x="6427" y="8576"/>
                </a:cubicBezTo>
                <a:cubicBezTo>
                  <a:pt x="6474" y="8679"/>
                  <a:pt x="6443" y="8782"/>
                  <a:pt x="6363" y="8787"/>
                </a:cubicBezTo>
                <a:cubicBezTo>
                  <a:pt x="6203" y="8799"/>
                  <a:pt x="6111" y="8841"/>
                  <a:pt x="6030" y="8937"/>
                </a:cubicBezTo>
                <a:cubicBezTo>
                  <a:pt x="5990" y="8984"/>
                  <a:pt x="5950" y="9017"/>
                  <a:pt x="5923" y="9030"/>
                </a:cubicBezTo>
                <a:cubicBezTo>
                  <a:pt x="5918" y="9036"/>
                  <a:pt x="5912" y="9042"/>
                  <a:pt x="5910" y="9042"/>
                </a:cubicBezTo>
                <a:cubicBezTo>
                  <a:pt x="5904" y="9042"/>
                  <a:pt x="5899" y="9048"/>
                  <a:pt x="5894" y="9052"/>
                </a:cubicBezTo>
                <a:cubicBezTo>
                  <a:pt x="5890" y="9055"/>
                  <a:pt x="5886" y="9058"/>
                  <a:pt x="5883" y="9063"/>
                </a:cubicBezTo>
                <a:cubicBezTo>
                  <a:pt x="5880" y="9075"/>
                  <a:pt x="5882" y="9091"/>
                  <a:pt x="5888" y="9109"/>
                </a:cubicBezTo>
                <a:cubicBezTo>
                  <a:pt x="5901" y="9147"/>
                  <a:pt x="5868" y="9258"/>
                  <a:pt x="5816" y="9357"/>
                </a:cubicBezTo>
                <a:cubicBezTo>
                  <a:pt x="5757" y="9467"/>
                  <a:pt x="5678" y="9770"/>
                  <a:pt x="5607" y="10150"/>
                </a:cubicBezTo>
                <a:cubicBezTo>
                  <a:pt x="5584" y="10276"/>
                  <a:pt x="5562" y="10378"/>
                  <a:pt x="5541" y="10478"/>
                </a:cubicBezTo>
                <a:cubicBezTo>
                  <a:pt x="5510" y="10636"/>
                  <a:pt x="5484" y="10764"/>
                  <a:pt x="5476" y="10778"/>
                </a:cubicBezTo>
                <a:cubicBezTo>
                  <a:pt x="5474" y="10782"/>
                  <a:pt x="5469" y="10780"/>
                  <a:pt x="5465" y="10779"/>
                </a:cubicBezTo>
                <a:cubicBezTo>
                  <a:pt x="5465" y="10780"/>
                  <a:pt x="5463" y="10783"/>
                  <a:pt x="5463" y="10783"/>
                </a:cubicBezTo>
                <a:cubicBezTo>
                  <a:pt x="5462" y="10784"/>
                  <a:pt x="5459" y="10779"/>
                  <a:pt x="5459" y="10779"/>
                </a:cubicBezTo>
                <a:cubicBezTo>
                  <a:pt x="5458" y="10779"/>
                  <a:pt x="5458" y="10779"/>
                  <a:pt x="5458" y="10779"/>
                </a:cubicBezTo>
                <a:cubicBezTo>
                  <a:pt x="5453" y="10778"/>
                  <a:pt x="5446" y="10771"/>
                  <a:pt x="5433" y="10754"/>
                </a:cubicBezTo>
                <a:cubicBezTo>
                  <a:pt x="5383" y="10696"/>
                  <a:pt x="5303" y="10556"/>
                  <a:pt x="5247" y="10426"/>
                </a:cubicBezTo>
                <a:cubicBezTo>
                  <a:pt x="5234" y="10401"/>
                  <a:pt x="5224" y="10385"/>
                  <a:pt x="5211" y="10359"/>
                </a:cubicBezTo>
                <a:cubicBezTo>
                  <a:pt x="5094" y="10125"/>
                  <a:pt x="4999" y="9965"/>
                  <a:pt x="4892" y="9853"/>
                </a:cubicBezTo>
                <a:cubicBezTo>
                  <a:pt x="4877" y="9839"/>
                  <a:pt x="4863" y="9824"/>
                  <a:pt x="4847" y="9811"/>
                </a:cubicBezTo>
                <a:cubicBezTo>
                  <a:pt x="4824" y="9791"/>
                  <a:pt x="4801" y="9771"/>
                  <a:pt x="4776" y="9754"/>
                </a:cubicBezTo>
                <a:cubicBezTo>
                  <a:pt x="4761" y="9744"/>
                  <a:pt x="4747" y="9738"/>
                  <a:pt x="4732" y="9728"/>
                </a:cubicBezTo>
                <a:cubicBezTo>
                  <a:pt x="4569" y="9635"/>
                  <a:pt x="4361" y="9610"/>
                  <a:pt x="4030" y="9609"/>
                </a:cubicBezTo>
                <a:cubicBezTo>
                  <a:pt x="3601" y="9607"/>
                  <a:pt x="3597" y="9608"/>
                  <a:pt x="3353" y="9836"/>
                </a:cubicBezTo>
                <a:cubicBezTo>
                  <a:pt x="3218" y="9962"/>
                  <a:pt x="3038" y="10170"/>
                  <a:pt x="2952" y="10298"/>
                </a:cubicBezTo>
                <a:cubicBezTo>
                  <a:pt x="2866" y="10427"/>
                  <a:pt x="2711" y="10613"/>
                  <a:pt x="2608" y="10713"/>
                </a:cubicBezTo>
                <a:cubicBezTo>
                  <a:pt x="2478" y="10839"/>
                  <a:pt x="2406" y="10954"/>
                  <a:pt x="2374" y="11094"/>
                </a:cubicBezTo>
                <a:cubicBezTo>
                  <a:pt x="2314" y="11355"/>
                  <a:pt x="2284" y="11383"/>
                  <a:pt x="2034" y="11412"/>
                </a:cubicBezTo>
                <a:cubicBezTo>
                  <a:pt x="1842" y="11434"/>
                  <a:pt x="1813" y="11456"/>
                  <a:pt x="1715" y="11664"/>
                </a:cubicBezTo>
                <a:cubicBezTo>
                  <a:pt x="1647" y="11807"/>
                  <a:pt x="1622" y="11851"/>
                  <a:pt x="1602" y="11834"/>
                </a:cubicBezTo>
                <a:cubicBezTo>
                  <a:pt x="1605" y="11866"/>
                  <a:pt x="1607" y="11898"/>
                  <a:pt x="1609" y="11930"/>
                </a:cubicBezTo>
                <a:cubicBezTo>
                  <a:pt x="1613" y="11991"/>
                  <a:pt x="1589" y="12020"/>
                  <a:pt x="1541" y="12011"/>
                </a:cubicBezTo>
                <a:cubicBezTo>
                  <a:pt x="1495" y="12002"/>
                  <a:pt x="1386" y="12125"/>
                  <a:pt x="1248" y="12341"/>
                </a:cubicBezTo>
                <a:cubicBezTo>
                  <a:pt x="1055" y="12644"/>
                  <a:pt x="982" y="12711"/>
                  <a:pt x="638" y="12907"/>
                </a:cubicBezTo>
                <a:cubicBezTo>
                  <a:pt x="423" y="13029"/>
                  <a:pt x="191" y="13147"/>
                  <a:pt x="123" y="13167"/>
                </a:cubicBezTo>
                <a:lnTo>
                  <a:pt x="3" y="13201"/>
                </a:lnTo>
                <a:cubicBezTo>
                  <a:pt x="2" y="13883"/>
                  <a:pt x="1" y="14624"/>
                  <a:pt x="1" y="15479"/>
                </a:cubicBezTo>
                <a:cubicBezTo>
                  <a:pt x="0" y="15726"/>
                  <a:pt x="0" y="15881"/>
                  <a:pt x="0" y="16138"/>
                </a:cubicBezTo>
                <a:cubicBezTo>
                  <a:pt x="0" y="16223"/>
                  <a:pt x="0" y="16246"/>
                  <a:pt x="0" y="16335"/>
                </a:cubicBezTo>
                <a:lnTo>
                  <a:pt x="0" y="16834"/>
                </a:lnTo>
                <a:lnTo>
                  <a:pt x="0" y="17401"/>
                </a:lnTo>
                <a:lnTo>
                  <a:pt x="0" y="21600"/>
                </a:lnTo>
                <a:lnTo>
                  <a:pt x="654" y="21600"/>
                </a:lnTo>
                <a:lnTo>
                  <a:pt x="825" y="21600"/>
                </a:lnTo>
                <a:cubicBezTo>
                  <a:pt x="1040" y="21600"/>
                  <a:pt x="1191" y="21599"/>
                  <a:pt x="1313" y="21595"/>
                </a:cubicBezTo>
                <a:lnTo>
                  <a:pt x="1496" y="21416"/>
                </a:lnTo>
                <a:cubicBezTo>
                  <a:pt x="1702" y="21215"/>
                  <a:pt x="2078" y="20937"/>
                  <a:pt x="2535" y="20646"/>
                </a:cubicBezTo>
                <a:cubicBezTo>
                  <a:pt x="2698" y="20542"/>
                  <a:pt x="2877" y="20419"/>
                  <a:pt x="2934" y="20371"/>
                </a:cubicBezTo>
                <a:cubicBezTo>
                  <a:pt x="2991" y="20324"/>
                  <a:pt x="3195" y="20183"/>
                  <a:pt x="3386" y="20059"/>
                </a:cubicBezTo>
                <a:cubicBezTo>
                  <a:pt x="3577" y="19935"/>
                  <a:pt x="3852" y="19726"/>
                  <a:pt x="3998" y="19595"/>
                </a:cubicBezTo>
                <a:cubicBezTo>
                  <a:pt x="4143" y="19463"/>
                  <a:pt x="4346" y="19306"/>
                  <a:pt x="4449" y="19246"/>
                </a:cubicBezTo>
                <a:cubicBezTo>
                  <a:pt x="4552" y="19185"/>
                  <a:pt x="4730" y="19059"/>
                  <a:pt x="4845" y="18964"/>
                </a:cubicBezTo>
                <a:cubicBezTo>
                  <a:pt x="4960" y="18870"/>
                  <a:pt x="5088" y="18772"/>
                  <a:pt x="5131" y="18747"/>
                </a:cubicBezTo>
                <a:cubicBezTo>
                  <a:pt x="5174" y="18723"/>
                  <a:pt x="5233" y="18622"/>
                  <a:pt x="5261" y="18523"/>
                </a:cubicBezTo>
                <a:cubicBezTo>
                  <a:pt x="5313" y="18341"/>
                  <a:pt x="5388" y="18264"/>
                  <a:pt x="5456" y="18303"/>
                </a:cubicBezTo>
                <a:cubicBezTo>
                  <a:pt x="5471" y="18286"/>
                  <a:pt x="5485" y="18270"/>
                  <a:pt x="5506" y="18249"/>
                </a:cubicBezTo>
                <a:cubicBezTo>
                  <a:pt x="5660" y="18094"/>
                  <a:pt x="5672" y="18091"/>
                  <a:pt x="5794" y="18182"/>
                </a:cubicBezTo>
                <a:cubicBezTo>
                  <a:pt x="5961" y="18308"/>
                  <a:pt x="6216" y="18779"/>
                  <a:pt x="6357" y="19164"/>
                </a:cubicBezTo>
                <a:cubicBezTo>
                  <a:pt x="6351" y="19140"/>
                  <a:pt x="6347" y="19108"/>
                  <a:pt x="6341" y="19088"/>
                </a:cubicBezTo>
                <a:cubicBezTo>
                  <a:pt x="6232" y="18719"/>
                  <a:pt x="5845" y="18093"/>
                  <a:pt x="5702" y="18056"/>
                </a:cubicBezTo>
                <a:cubicBezTo>
                  <a:pt x="5633" y="18037"/>
                  <a:pt x="5589" y="17728"/>
                  <a:pt x="5633" y="17566"/>
                </a:cubicBezTo>
                <a:cubicBezTo>
                  <a:pt x="5665" y="17446"/>
                  <a:pt x="5782" y="17417"/>
                  <a:pt x="5817" y="17520"/>
                </a:cubicBezTo>
                <a:cubicBezTo>
                  <a:pt x="5829" y="17555"/>
                  <a:pt x="5853" y="17568"/>
                  <a:pt x="5870" y="17549"/>
                </a:cubicBezTo>
                <a:cubicBezTo>
                  <a:pt x="5913" y="17501"/>
                  <a:pt x="6078" y="17662"/>
                  <a:pt x="6205" y="17876"/>
                </a:cubicBezTo>
                <a:cubicBezTo>
                  <a:pt x="6338" y="18100"/>
                  <a:pt x="6450" y="18209"/>
                  <a:pt x="6581" y="18240"/>
                </a:cubicBezTo>
                <a:cubicBezTo>
                  <a:pt x="6638" y="18253"/>
                  <a:pt x="6693" y="18269"/>
                  <a:pt x="6702" y="18277"/>
                </a:cubicBezTo>
                <a:cubicBezTo>
                  <a:pt x="6712" y="18285"/>
                  <a:pt x="6743" y="18294"/>
                  <a:pt x="6772" y="18298"/>
                </a:cubicBezTo>
                <a:cubicBezTo>
                  <a:pt x="6800" y="18301"/>
                  <a:pt x="6829" y="18374"/>
                  <a:pt x="6835" y="18461"/>
                </a:cubicBezTo>
                <a:cubicBezTo>
                  <a:pt x="6841" y="18547"/>
                  <a:pt x="6872" y="18654"/>
                  <a:pt x="6904" y="18699"/>
                </a:cubicBezTo>
                <a:cubicBezTo>
                  <a:pt x="6936" y="18743"/>
                  <a:pt x="6965" y="18807"/>
                  <a:pt x="6967" y="18840"/>
                </a:cubicBezTo>
                <a:cubicBezTo>
                  <a:pt x="6969" y="18873"/>
                  <a:pt x="6973" y="18918"/>
                  <a:pt x="6976" y="18939"/>
                </a:cubicBezTo>
                <a:cubicBezTo>
                  <a:pt x="6978" y="18961"/>
                  <a:pt x="7004" y="18942"/>
                  <a:pt x="7033" y="18899"/>
                </a:cubicBezTo>
                <a:cubicBezTo>
                  <a:pt x="7076" y="18834"/>
                  <a:pt x="7098" y="18840"/>
                  <a:pt x="7154" y="18932"/>
                </a:cubicBezTo>
                <a:cubicBezTo>
                  <a:pt x="7192" y="18994"/>
                  <a:pt x="7223" y="19073"/>
                  <a:pt x="7223" y="19107"/>
                </a:cubicBezTo>
                <a:cubicBezTo>
                  <a:pt x="7223" y="19195"/>
                  <a:pt x="7334" y="19335"/>
                  <a:pt x="7406" y="19337"/>
                </a:cubicBezTo>
                <a:cubicBezTo>
                  <a:pt x="7440" y="19338"/>
                  <a:pt x="7483" y="19411"/>
                  <a:pt x="7501" y="19498"/>
                </a:cubicBezTo>
                <a:cubicBezTo>
                  <a:pt x="7520" y="19585"/>
                  <a:pt x="7561" y="19676"/>
                  <a:pt x="7594" y="19699"/>
                </a:cubicBezTo>
                <a:cubicBezTo>
                  <a:pt x="7651" y="19738"/>
                  <a:pt x="10576" y="19620"/>
                  <a:pt x="11667" y="19535"/>
                </a:cubicBezTo>
                <a:cubicBezTo>
                  <a:pt x="12158" y="19497"/>
                  <a:pt x="12173" y="19500"/>
                  <a:pt x="12292" y="19647"/>
                </a:cubicBezTo>
                <a:cubicBezTo>
                  <a:pt x="12360" y="19729"/>
                  <a:pt x="12446" y="19848"/>
                  <a:pt x="12484" y="19910"/>
                </a:cubicBezTo>
                <a:cubicBezTo>
                  <a:pt x="12522" y="19973"/>
                  <a:pt x="12604" y="20099"/>
                  <a:pt x="12667" y="20190"/>
                </a:cubicBezTo>
                <a:cubicBezTo>
                  <a:pt x="12751" y="20314"/>
                  <a:pt x="12776" y="20393"/>
                  <a:pt x="12765" y="20506"/>
                </a:cubicBezTo>
                <a:cubicBezTo>
                  <a:pt x="12756" y="20596"/>
                  <a:pt x="12766" y="20658"/>
                  <a:pt x="12791" y="20659"/>
                </a:cubicBezTo>
                <a:cubicBezTo>
                  <a:pt x="12813" y="20660"/>
                  <a:pt x="12870" y="20715"/>
                  <a:pt x="12918" y="20782"/>
                </a:cubicBezTo>
                <a:cubicBezTo>
                  <a:pt x="12997" y="20892"/>
                  <a:pt x="12999" y="20906"/>
                  <a:pt x="12942" y="20946"/>
                </a:cubicBezTo>
                <a:cubicBezTo>
                  <a:pt x="12885" y="20985"/>
                  <a:pt x="12807" y="21221"/>
                  <a:pt x="12800" y="21379"/>
                </a:cubicBezTo>
                <a:cubicBezTo>
                  <a:pt x="12798" y="21412"/>
                  <a:pt x="12758" y="21475"/>
                  <a:pt x="12710" y="21519"/>
                </a:cubicBezTo>
                <a:cubicBezTo>
                  <a:pt x="12640" y="21583"/>
                  <a:pt x="13470" y="21598"/>
                  <a:pt x="17111" y="21599"/>
                </a:cubicBezTo>
                <a:lnTo>
                  <a:pt x="21600" y="21600"/>
                </a:lnTo>
                <a:lnTo>
                  <a:pt x="21600" y="10800"/>
                </a:lnTo>
                <a:lnTo>
                  <a:pt x="21600" y="0"/>
                </a:lnTo>
                <a:lnTo>
                  <a:pt x="20437" y="0"/>
                </a:lnTo>
                <a:close/>
                <a:moveTo>
                  <a:pt x="6648" y="19864"/>
                </a:moveTo>
                <a:cubicBezTo>
                  <a:pt x="6679" y="19932"/>
                  <a:pt x="6702" y="20012"/>
                  <a:pt x="6702" y="20078"/>
                </a:cubicBezTo>
                <a:cubicBezTo>
                  <a:pt x="6702" y="20123"/>
                  <a:pt x="6675" y="20178"/>
                  <a:pt x="6642" y="20200"/>
                </a:cubicBezTo>
                <a:cubicBezTo>
                  <a:pt x="6523" y="20278"/>
                  <a:pt x="6442" y="20438"/>
                  <a:pt x="6452" y="20572"/>
                </a:cubicBezTo>
                <a:cubicBezTo>
                  <a:pt x="6460" y="20670"/>
                  <a:pt x="6427" y="20746"/>
                  <a:pt x="6331" y="20853"/>
                </a:cubicBezTo>
                <a:cubicBezTo>
                  <a:pt x="6258" y="20934"/>
                  <a:pt x="6184" y="21003"/>
                  <a:pt x="6165" y="21005"/>
                </a:cubicBezTo>
                <a:cubicBezTo>
                  <a:pt x="6106" y="21011"/>
                  <a:pt x="5753" y="21337"/>
                  <a:pt x="5661" y="21471"/>
                </a:cubicBezTo>
                <a:lnTo>
                  <a:pt x="5600" y="21558"/>
                </a:lnTo>
                <a:cubicBezTo>
                  <a:pt x="5700" y="21546"/>
                  <a:pt x="5754" y="21530"/>
                  <a:pt x="5763" y="21509"/>
                </a:cubicBezTo>
                <a:cubicBezTo>
                  <a:pt x="5816" y="21394"/>
                  <a:pt x="6081" y="21160"/>
                  <a:pt x="6207" y="21117"/>
                </a:cubicBezTo>
                <a:cubicBezTo>
                  <a:pt x="6260" y="21099"/>
                  <a:pt x="6461" y="21077"/>
                  <a:pt x="6654" y="21068"/>
                </a:cubicBezTo>
                <a:cubicBezTo>
                  <a:pt x="7038" y="21051"/>
                  <a:pt x="7073" y="21032"/>
                  <a:pt x="7120" y="20809"/>
                </a:cubicBezTo>
                <a:cubicBezTo>
                  <a:pt x="7138" y="20725"/>
                  <a:pt x="7172" y="20665"/>
                  <a:pt x="7197" y="20674"/>
                </a:cubicBezTo>
                <a:cubicBezTo>
                  <a:pt x="7223" y="20683"/>
                  <a:pt x="7245" y="20610"/>
                  <a:pt x="7252" y="20486"/>
                </a:cubicBezTo>
                <a:cubicBezTo>
                  <a:pt x="7260" y="20333"/>
                  <a:pt x="7248" y="20281"/>
                  <a:pt x="7207" y="20281"/>
                </a:cubicBezTo>
                <a:cubicBezTo>
                  <a:pt x="7177" y="20281"/>
                  <a:pt x="7138" y="20215"/>
                  <a:pt x="7121" y="20134"/>
                </a:cubicBezTo>
                <a:cubicBezTo>
                  <a:pt x="7103" y="20048"/>
                  <a:pt x="7062" y="19999"/>
                  <a:pt x="6966" y="19956"/>
                </a:cubicBezTo>
                <a:cubicBezTo>
                  <a:pt x="6984" y="19996"/>
                  <a:pt x="6997" y="20083"/>
                  <a:pt x="6997" y="20218"/>
                </a:cubicBezTo>
                <a:cubicBezTo>
                  <a:pt x="6997" y="20436"/>
                  <a:pt x="6984" y="20505"/>
                  <a:pt x="6937" y="20521"/>
                </a:cubicBezTo>
                <a:cubicBezTo>
                  <a:pt x="6856" y="20549"/>
                  <a:pt x="6830" y="20409"/>
                  <a:pt x="6867" y="20148"/>
                </a:cubicBezTo>
                <a:cubicBezTo>
                  <a:pt x="6884" y="20031"/>
                  <a:pt x="6906" y="19963"/>
                  <a:pt x="6927" y="19940"/>
                </a:cubicBezTo>
                <a:cubicBezTo>
                  <a:pt x="6859" y="19916"/>
                  <a:pt x="6776" y="19892"/>
                  <a:pt x="6648" y="19864"/>
                </a:cubicBezTo>
                <a:close/>
                <a:moveTo>
                  <a:pt x="6451" y="20747"/>
                </a:moveTo>
                <a:cubicBezTo>
                  <a:pt x="6461" y="20751"/>
                  <a:pt x="6469" y="20762"/>
                  <a:pt x="6474" y="20779"/>
                </a:cubicBezTo>
                <a:cubicBezTo>
                  <a:pt x="6486" y="20811"/>
                  <a:pt x="6480" y="20854"/>
                  <a:pt x="6462" y="20874"/>
                </a:cubicBezTo>
                <a:cubicBezTo>
                  <a:pt x="6444" y="20894"/>
                  <a:pt x="6420" y="20885"/>
                  <a:pt x="6409" y="20852"/>
                </a:cubicBezTo>
                <a:cubicBezTo>
                  <a:pt x="6398" y="20820"/>
                  <a:pt x="6404" y="20776"/>
                  <a:pt x="6422" y="20756"/>
                </a:cubicBezTo>
                <a:cubicBezTo>
                  <a:pt x="6431" y="20746"/>
                  <a:pt x="6441" y="20743"/>
                  <a:pt x="6451" y="20747"/>
                </a:cubicBezTo>
                <a:close/>
              </a:path>
            </a:pathLst>
          </a:cu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4" name="Methodology"/>
          <p:cNvSpPr txBox="1"/>
          <p:nvPr>
            <p:ph type="title"/>
          </p:nvPr>
        </p:nvSpPr>
        <p:spPr>
          <a:prstGeom prst="rect">
            <a:avLst/>
          </a:prstGeom>
        </p:spPr>
        <p:txBody>
          <a:bodyPr/>
          <a:lstStyle/>
          <a:p>
            <a:pPr/>
            <a:r>
              <a:t>Methodology</a:t>
            </a:r>
          </a:p>
        </p:txBody>
      </p:sp>
      <p:sp>
        <p:nvSpPr>
          <p:cNvPr id="215" name="The proposed system integrates a dual-faceted approach to address air quality monitoring and prediction. First, it employs machine learning models to analyze time series data and generate accurate predictions of air quality metrics.…"/>
          <p:cNvSpPr txBox="1"/>
          <p:nvPr>
            <p:ph type="body" idx="1"/>
          </p:nvPr>
        </p:nvSpPr>
        <p:spPr>
          <a:xfrm>
            <a:off x="1295400" y="4412574"/>
            <a:ext cx="21869400" cy="7995326"/>
          </a:xfrm>
          <a:prstGeom prst="rect">
            <a:avLst/>
          </a:prstGeom>
        </p:spPr>
        <p:txBody>
          <a:bodyPr/>
          <a:lstStyle/>
          <a:p>
            <a:pPr marL="621791" indent="-621791" defTabSz="560831">
              <a:spcBef>
                <a:spcPts val="3100"/>
              </a:spcBef>
              <a:buClr>
                <a:srgbClr val="000000"/>
              </a:buClr>
              <a:buSzPct val="200000"/>
              <a:buChar char="•"/>
              <a:defRPr sz="3839">
                <a:latin typeface="+mn-lt"/>
                <a:ea typeface="+mn-ea"/>
                <a:cs typeface="+mn-cs"/>
                <a:sym typeface="Graphik"/>
              </a:defRPr>
            </a:pPr>
            <a:r>
              <a:t>The proposed system integrates a dual-faceted approach to address air quality monitoring and prediction. First, it employs machine learning models to analyze time series data and generate accurate predictions of air quality metrics.</a:t>
            </a:r>
          </a:p>
          <a:p>
            <a:pPr marL="621791" indent="-621791" defTabSz="560831">
              <a:spcBef>
                <a:spcPts val="3100"/>
              </a:spcBef>
              <a:buClr>
                <a:srgbClr val="000000"/>
              </a:buClr>
              <a:buSzPct val="200000"/>
              <a:buChar char="•"/>
              <a:defRPr sz="3839">
                <a:latin typeface="+mn-lt"/>
                <a:ea typeface="+mn-ea"/>
                <a:cs typeface="+mn-cs"/>
                <a:sym typeface="Graphik"/>
              </a:defRPr>
            </a:pPr>
            <a:r>
              <a:t>The comparative study evaluates the performance of LNN, LSTM, and GRU based on metrics like accuracy, computational efficiency, and scalability. Second, the system incorporates a hardware model equipped with sensors to measure pollutants such as CO, NO, PM2.5, and PM10 in real-time.</a:t>
            </a:r>
          </a:p>
          <a:p>
            <a:pPr marL="621791" indent="-621791" defTabSz="560831">
              <a:spcBef>
                <a:spcPts val="3100"/>
              </a:spcBef>
              <a:buClr>
                <a:srgbClr val="000000"/>
              </a:buClr>
              <a:buSzPct val="200000"/>
              <a:buChar char="•"/>
              <a:defRPr sz="3839">
                <a:latin typeface="+mn-lt"/>
                <a:ea typeface="+mn-ea"/>
                <a:cs typeface="+mn-cs"/>
                <a:sym typeface="Graphik"/>
              </a:defRPr>
            </a:pPr>
            <a:r>
              <a:t>The hardware component calculates AQI using standard mathematical formulas and securely stores the data in a database for visualization and further processing. This hybrid system ensures both forward-looking predictive insights and real-time monitoring capabilities.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